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>
      <p:cViewPr varScale="1">
        <p:scale>
          <a:sx n="117" d="100"/>
          <a:sy n="117" d="100"/>
        </p:scale>
        <p:origin x="360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23380" y="1460372"/>
            <a:ext cx="11563985" cy="4521835"/>
          </a:xfrm>
          <a:custGeom>
            <a:avLst/>
            <a:gdLst/>
            <a:ahLst/>
            <a:cxnLst/>
            <a:rect l="l" t="t" r="r" b="b"/>
            <a:pathLst>
              <a:path w="11563985" h="4521835">
                <a:moveTo>
                  <a:pt x="11563819" y="0"/>
                </a:moveTo>
                <a:lnTo>
                  <a:pt x="0" y="0"/>
                </a:lnTo>
                <a:lnTo>
                  <a:pt x="0" y="4521504"/>
                </a:lnTo>
                <a:lnTo>
                  <a:pt x="11563819" y="4521504"/>
                </a:lnTo>
                <a:lnTo>
                  <a:pt x="115638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0243705" y="269646"/>
            <a:ext cx="1643494" cy="26111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23380" y="269646"/>
            <a:ext cx="11563985" cy="916305"/>
          </a:xfrm>
          <a:custGeom>
            <a:avLst/>
            <a:gdLst/>
            <a:ahLst/>
            <a:cxnLst/>
            <a:rect l="l" t="t" r="r" b="b"/>
            <a:pathLst>
              <a:path w="11563985" h="916305">
                <a:moveTo>
                  <a:pt x="11563819" y="0"/>
                </a:moveTo>
                <a:lnTo>
                  <a:pt x="0" y="0"/>
                </a:lnTo>
                <a:lnTo>
                  <a:pt x="0" y="915835"/>
                </a:lnTo>
                <a:lnTo>
                  <a:pt x="11563819" y="915835"/>
                </a:lnTo>
                <a:lnTo>
                  <a:pt x="11563819" y="0"/>
                </a:lnTo>
                <a:close/>
              </a:path>
            </a:pathLst>
          </a:custGeom>
          <a:solidFill>
            <a:srgbClr val="005D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23380" y="269646"/>
            <a:ext cx="11563985" cy="916305"/>
          </a:xfrm>
          <a:custGeom>
            <a:avLst/>
            <a:gdLst/>
            <a:ahLst/>
            <a:cxnLst/>
            <a:rect l="l" t="t" r="r" b="b"/>
            <a:pathLst>
              <a:path w="11563985" h="916305">
                <a:moveTo>
                  <a:pt x="11563819" y="0"/>
                </a:moveTo>
                <a:lnTo>
                  <a:pt x="0" y="0"/>
                </a:lnTo>
                <a:lnTo>
                  <a:pt x="0" y="915835"/>
                </a:lnTo>
                <a:lnTo>
                  <a:pt x="11563819" y="915835"/>
                </a:lnTo>
                <a:lnTo>
                  <a:pt x="11563819" y="0"/>
                </a:lnTo>
                <a:close/>
              </a:path>
            </a:pathLst>
          </a:custGeom>
          <a:solidFill>
            <a:srgbClr val="005D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057698" y="2229218"/>
            <a:ext cx="2076602" cy="16636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23380" y="1460372"/>
            <a:ext cx="11563985" cy="4521835"/>
          </a:xfrm>
          <a:custGeom>
            <a:avLst/>
            <a:gdLst/>
            <a:ahLst/>
            <a:cxnLst/>
            <a:rect l="l" t="t" r="r" b="b"/>
            <a:pathLst>
              <a:path w="11563985" h="4521835">
                <a:moveTo>
                  <a:pt x="11563819" y="0"/>
                </a:moveTo>
                <a:lnTo>
                  <a:pt x="0" y="0"/>
                </a:lnTo>
                <a:lnTo>
                  <a:pt x="0" y="4521504"/>
                </a:lnTo>
                <a:lnTo>
                  <a:pt x="11563819" y="4521504"/>
                </a:lnTo>
                <a:lnTo>
                  <a:pt x="115638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0243705" y="269646"/>
            <a:ext cx="1643494" cy="261112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23380" y="269646"/>
            <a:ext cx="11563985" cy="916305"/>
          </a:xfrm>
          <a:custGeom>
            <a:avLst/>
            <a:gdLst/>
            <a:ahLst/>
            <a:cxnLst/>
            <a:rect l="l" t="t" r="r" b="b"/>
            <a:pathLst>
              <a:path w="11563985" h="916305">
                <a:moveTo>
                  <a:pt x="11563819" y="0"/>
                </a:moveTo>
                <a:lnTo>
                  <a:pt x="0" y="0"/>
                </a:lnTo>
                <a:lnTo>
                  <a:pt x="0" y="915835"/>
                </a:lnTo>
                <a:lnTo>
                  <a:pt x="11563819" y="915835"/>
                </a:lnTo>
                <a:lnTo>
                  <a:pt x="11563819" y="0"/>
                </a:lnTo>
                <a:close/>
              </a:path>
            </a:pathLst>
          </a:custGeom>
          <a:solidFill>
            <a:srgbClr val="005D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4634" y="269646"/>
            <a:ext cx="11582730" cy="916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38924" y="2704287"/>
            <a:ext cx="9245600" cy="3441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8550" y="4596942"/>
            <a:ext cx="726313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solidFill>
                  <a:srgbClr val="000000"/>
                </a:solidFill>
                <a:latin typeface="Calibri"/>
                <a:cs typeface="Calibri"/>
              </a:rPr>
              <a:t>Conducerea </a:t>
            </a:r>
            <a:r>
              <a:rPr b="1" dirty="0">
                <a:solidFill>
                  <a:srgbClr val="000000"/>
                </a:solidFill>
                <a:latin typeface="Calibri"/>
                <a:cs typeface="Calibri"/>
              </a:rPr>
              <a:t>- </a:t>
            </a:r>
            <a:r>
              <a:rPr b="1" spc="-5" dirty="0">
                <a:solidFill>
                  <a:srgbClr val="000000"/>
                </a:solidFill>
                <a:latin typeface="Calibri"/>
                <a:cs typeface="Calibri"/>
              </a:rPr>
              <a:t>C</a:t>
            </a:r>
            <a:r>
              <a:rPr lang="ro-RO" b="1" spc="-5" dirty="0" err="1">
                <a:solidFill>
                  <a:srgbClr val="000000"/>
                </a:solidFill>
                <a:latin typeface="Calibri"/>
                <a:cs typeface="Calibri"/>
              </a:rPr>
              <a:t>lădirea</a:t>
            </a:r>
            <a:r>
              <a:rPr b="1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b="1" spc="-5" dirty="0" err="1">
                <a:solidFill>
                  <a:srgbClr val="000000"/>
                </a:solidFill>
                <a:latin typeface="Calibri"/>
                <a:cs typeface="Calibri"/>
              </a:rPr>
              <a:t>credibilit</a:t>
            </a:r>
            <a:r>
              <a:rPr lang="ro-RO" b="1" spc="-5" dirty="0">
                <a:solidFill>
                  <a:srgbClr val="000000"/>
                </a:solidFill>
              </a:rPr>
              <a:t>ă</a:t>
            </a:r>
            <a:r>
              <a:rPr b="1" spc="-5" dirty="0" err="1">
                <a:solidFill>
                  <a:srgbClr val="000000"/>
                </a:solidFill>
                <a:latin typeface="Calibri"/>
                <a:cs typeface="Calibri"/>
              </a:rPr>
              <a:t>ții</a:t>
            </a:r>
            <a:r>
              <a:rPr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b="1" spc="-40" dirty="0">
                <a:solidFill>
                  <a:srgbClr val="000000"/>
                </a:solidFill>
                <a:latin typeface="Calibri"/>
                <a:cs typeface="Calibri"/>
              </a:rPr>
              <a:t>tale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80" y="269646"/>
            <a:ext cx="11563985" cy="916305"/>
          </a:xfrm>
          <a:prstGeom prst="rect">
            <a:avLst/>
          </a:prstGeom>
          <a:solidFill>
            <a:srgbClr val="005DAA"/>
          </a:solidFill>
        </p:spPr>
        <p:txBody>
          <a:bodyPr vert="horz" wrap="square" lIns="0" tIns="188595" rIns="0" bIns="0" rtlCol="0">
            <a:spAutoFit/>
          </a:bodyPr>
          <a:lstStyle/>
          <a:p>
            <a:pPr marR="2540" algn="ctr">
              <a:lnSpc>
                <a:spcPct val="100000"/>
              </a:lnSpc>
              <a:spcBef>
                <a:spcPts val="1485"/>
              </a:spcBef>
            </a:pPr>
            <a:r>
              <a:rPr spc="-5" dirty="0"/>
              <a:t>Conducere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8924" y="2278850"/>
            <a:ext cx="50355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34310" algn="l"/>
                <a:tab pos="4725670" algn="l"/>
              </a:tabLst>
            </a:pPr>
            <a:r>
              <a:rPr sz="2800" b="1" spc="-5" dirty="0">
                <a:latin typeface="Arial"/>
                <a:cs typeface="Arial"/>
              </a:rPr>
              <a:t>comportamen</a:t>
            </a:r>
            <a:r>
              <a:rPr sz="2800" b="1" dirty="0">
                <a:latin typeface="Arial"/>
                <a:cs typeface="Arial"/>
              </a:rPr>
              <a:t>t	</a:t>
            </a:r>
            <a:r>
              <a:rPr sz="2800" b="1" spc="-5" dirty="0">
                <a:latin typeface="Arial"/>
                <a:cs typeface="Arial"/>
              </a:rPr>
              <a:t>acceptabi</a:t>
            </a:r>
            <a:r>
              <a:rPr sz="2800" b="1" dirty="0">
                <a:latin typeface="Arial"/>
                <a:cs typeface="Arial"/>
              </a:rPr>
              <a:t>l	</a:t>
            </a:r>
            <a:r>
              <a:rPr sz="2800" b="1" spc="-5" dirty="0">
                <a:latin typeface="Arial"/>
                <a:cs typeface="Arial"/>
              </a:rPr>
              <a:t>și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8924" y="1853412"/>
            <a:ext cx="8613775" cy="8775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ts val="3354"/>
              </a:lnSpc>
              <a:spcBef>
                <a:spcPts val="100"/>
              </a:spcBef>
              <a:tabLst>
                <a:tab pos="1642110" algn="l"/>
                <a:tab pos="2276475" algn="l"/>
                <a:tab pos="3146425" algn="l"/>
                <a:tab pos="3681095" algn="l"/>
                <a:tab pos="4551680" algn="l"/>
                <a:tab pos="5185410" algn="l"/>
                <a:tab pos="6234430" algn="l"/>
                <a:tab pos="7204075" algn="l"/>
                <a:tab pos="8154034" algn="l"/>
              </a:tabLst>
            </a:pPr>
            <a:r>
              <a:rPr sz="2800" b="1" dirty="0">
                <a:latin typeface="Arial"/>
                <a:cs typeface="Arial"/>
              </a:rPr>
              <a:t>Oamenii	</a:t>
            </a:r>
            <a:r>
              <a:rPr sz="2800" b="1" spc="-5" dirty="0">
                <a:latin typeface="Arial"/>
                <a:cs typeface="Arial"/>
              </a:rPr>
              <a:t>s</a:t>
            </a:r>
            <a:r>
              <a:rPr sz="2800" b="1" dirty="0">
                <a:latin typeface="Arial"/>
                <a:cs typeface="Arial"/>
              </a:rPr>
              <a:t>e	ui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dirty="0">
                <a:latin typeface="Arial"/>
                <a:cs typeface="Arial"/>
              </a:rPr>
              <a:t>ă	</a:t>
            </a:r>
            <a:r>
              <a:rPr sz="2800" b="1" spc="-5" dirty="0">
                <a:latin typeface="Arial"/>
                <a:cs typeface="Arial"/>
              </a:rPr>
              <a:t>l</a:t>
            </a:r>
            <a:r>
              <a:rPr sz="2800" b="1" dirty="0">
                <a:latin typeface="Arial"/>
                <a:cs typeface="Arial"/>
              </a:rPr>
              <a:t>a	tine	</a:t>
            </a:r>
            <a:r>
              <a:rPr sz="2800" b="1" spc="-5" dirty="0">
                <a:latin typeface="Arial"/>
                <a:cs typeface="Arial"/>
              </a:rPr>
              <a:t>s</a:t>
            </a:r>
            <a:r>
              <a:rPr sz="2800" b="1" dirty="0">
                <a:latin typeface="Arial"/>
                <a:cs typeface="Arial"/>
              </a:rPr>
              <a:t>ă	</a:t>
            </a:r>
            <a:r>
              <a:rPr sz="2800" b="1" spc="-5" dirty="0">
                <a:latin typeface="Arial"/>
                <a:cs typeface="Arial"/>
              </a:rPr>
              <a:t>vad</a:t>
            </a:r>
            <a:r>
              <a:rPr sz="2800" b="1" dirty="0">
                <a:latin typeface="Arial"/>
                <a:cs typeface="Arial"/>
              </a:rPr>
              <a:t>ă	</a:t>
            </a:r>
            <a:r>
              <a:rPr sz="2800" b="1" spc="-5" dirty="0">
                <a:latin typeface="Arial"/>
                <a:cs typeface="Arial"/>
              </a:rPr>
              <a:t>car</a:t>
            </a:r>
            <a:r>
              <a:rPr sz="2800" b="1" dirty="0">
                <a:latin typeface="Arial"/>
                <a:cs typeface="Arial"/>
              </a:rPr>
              <a:t>e	</a:t>
            </a:r>
            <a:r>
              <a:rPr sz="2800" b="1" spc="-5" dirty="0">
                <a:latin typeface="Arial"/>
                <a:cs typeface="Arial"/>
              </a:rPr>
              <a:t>est</a:t>
            </a:r>
            <a:r>
              <a:rPr sz="2800" b="1" dirty="0">
                <a:latin typeface="Arial"/>
                <a:cs typeface="Arial"/>
              </a:rPr>
              <a:t>e	</a:t>
            </a:r>
            <a:r>
              <a:rPr sz="2800" b="1" spc="-5" dirty="0">
                <a:latin typeface="Arial"/>
                <a:cs typeface="Arial"/>
              </a:rPr>
              <a:t>un</a:t>
            </a:r>
            <a:endParaRPr sz="2800">
              <a:latin typeface="Arial"/>
              <a:cs typeface="Arial"/>
            </a:endParaRPr>
          </a:p>
          <a:p>
            <a:pPr marR="5080" algn="r">
              <a:lnSpc>
                <a:spcPts val="3354"/>
              </a:lnSpc>
              <a:tabLst>
                <a:tab pos="983615" algn="l"/>
                <a:tab pos="1670685" algn="l"/>
                <a:tab pos="2731135" algn="l"/>
              </a:tabLst>
            </a:pPr>
            <a:r>
              <a:rPr sz="2800" b="1" spc="-5" dirty="0">
                <a:latin typeface="Arial"/>
                <a:cs typeface="Arial"/>
              </a:rPr>
              <a:t>car</a:t>
            </a:r>
            <a:r>
              <a:rPr sz="2800" b="1" dirty="0">
                <a:latin typeface="Arial"/>
                <a:cs typeface="Arial"/>
              </a:rPr>
              <a:t>e	</a:t>
            </a:r>
            <a:r>
              <a:rPr sz="2800" b="1" spc="-5" dirty="0">
                <a:latin typeface="Arial"/>
                <a:cs typeface="Arial"/>
              </a:rPr>
              <a:t>n</a:t>
            </a:r>
            <a:r>
              <a:rPr sz="2800" b="1" dirty="0">
                <a:latin typeface="Arial"/>
                <a:cs typeface="Arial"/>
              </a:rPr>
              <a:t>u	</a:t>
            </a:r>
            <a:r>
              <a:rPr sz="2800" b="1" spc="-5" dirty="0">
                <a:latin typeface="Arial"/>
                <a:cs typeface="Arial"/>
              </a:rPr>
              <a:t>est</a:t>
            </a:r>
            <a:r>
              <a:rPr sz="2800" b="1" spc="-20" dirty="0">
                <a:latin typeface="Arial"/>
                <a:cs typeface="Arial"/>
              </a:rPr>
              <a:t>e</a:t>
            </a:r>
            <a:r>
              <a:rPr sz="2800" b="1" spc="-5" dirty="0">
                <a:latin typeface="Arial"/>
                <a:cs typeface="Arial"/>
              </a:rPr>
              <a:t>,</a:t>
            </a:r>
            <a:r>
              <a:rPr sz="2800" b="1" dirty="0">
                <a:latin typeface="Arial"/>
                <a:cs typeface="Arial"/>
              </a:rPr>
              <a:t>	</a:t>
            </a:r>
            <a:r>
              <a:rPr sz="2800" b="1" spc="-5" dirty="0">
                <a:latin typeface="Arial"/>
                <a:cs typeface="Arial"/>
              </a:rPr>
              <a:t>așa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că </a:t>
            </a:r>
            <a:r>
              <a:rPr dirty="0"/>
              <a:t>fii </a:t>
            </a:r>
            <a:r>
              <a:rPr spc="-5" dirty="0"/>
              <a:t>idealul </a:t>
            </a:r>
            <a:r>
              <a:rPr dirty="0"/>
              <a:t>a </a:t>
            </a:r>
            <a:r>
              <a:rPr spc="-5" dirty="0"/>
              <a:t>ceea ce vrei ca oamenii </a:t>
            </a:r>
            <a:r>
              <a:rPr dirty="0"/>
              <a:t>tăi </a:t>
            </a:r>
            <a:r>
              <a:rPr spc="-5" dirty="0"/>
              <a:t>să</a:t>
            </a:r>
            <a:r>
              <a:rPr spc="-50" dirty="0"/>
              <a:t> </a:t>
            </a:r>
            <a:r>
              <a:rPr dirty="0"/>
              <a:t>fie.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150">
              <a:latin typeface="Times New Roman"/>
              <a:cs typeface="Times New Roman"/>
            </a:endParaRPr>
          </a:p>
          <a:p>
            <a:pPr marL="13335" marR="5080">
              <a:lnSpc>
                <a:spcPts val="3120"/>
              </a:lnSpc>
              <a:spcBef>
                <a:spcPts val="5"/>
              </a:spcBef>
            </a:pPr>
            <a:r>
              <a:rPr dirty="0"/>
              <a:t>Pentru a te </a:t>
            </a:r>
            <a:r>
              <a:rPr spc="-5" dirty="0"/>
              <a:t>îmbunătăți ca lider conștientizarea precede  schimbare…. Strânge</a:t>
            </a:r>
            <a:r>
              <a:rPr spc="-10" dirty="0"/>
              <a:t> </a:t>
            </a:r>
            <a:r>
              <a:rPr spc="-5" dirty="0"/>
              <a:t>reacții.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050">
              <a:latin typeface="Times New Roman"/>
              <a:cs typeface="Times New Roman"/>
            </a:endParaRPr>
          </a:p>
          <a:p>
            <a:pPr marL="12700" marR="941069">
              <a:lnSpc>
                <a:spcPct val="100000"/>
              </a:lnSpc>
            </a:pPr>
            <a:r>
              <a:rPr spc="-5" dirty="0"/>
              <a:t>Cea mai multă ineficiență vine de la lideri care nu  au disciplină în sine să </a:t>
            </a:r>
            <a:r>
              <a:rPr dirty="0"/>
              <a:t>facă </a:t>
            </a:r>
            <a:r>
              <a:rPr spc="-5" dirty="0"/>
              <a:t>ceea ce știu că  </a:t>
            </a:r>
            <a:r>
              <a:rPr dirty="0"/>
              <a:t>trebuie </a:t>
            </a:r>
            <a:r>
              <a:rPr spc="-5" dirty="0"/>
              <a:t>să</a:t>
            </a:r>
            <a:r>
              <a:rPr spc="-15" dirty="0"/>
              <a:t> </a:t>
            </a:r>
            <a:r>
              <a:rPr spc="-5" dirty="0"/>
              <a:t>facă.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80" y="269646"/>
            <a:ext cx="11563985" cy="916305"/>
          </a:xfrm>
          <a:prstGeom prst="rect">
            <a:avLst/>
          </a:prstGeom>
          <a:solidFill>
            <a:srgbClr val="005DAA"/>
          </a:solidFill>
        </p:spPr>
        <p:txBody>
          <a:bodyPr vert="horz" wrap="square" lIns="0" tIns="188595" rIns="0" bIns="0" rtlCol="0">
            <a:spAutoFit/>
          </a:bodyPr>
          <a:lstStyle/>
          <a:p>
            <a:pPr marR="2540" algn="ctr">
              <a:lnSpc>
                <a:spcPct val="100000"/>
              </a:lnSpc>
              <a:spcBef>
                <a:spcPts val="1485"/>
              </a:spcBef>
            </a:pPr>
            <a:r>
              <a:rPr spc="-5" dirty="0"/>
              <a:t>Conducere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2120" y="1484947"/>
            <a:ext cx="9994265" cy="5121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5440" algn="ctr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Tu </a:t>
            </a:r>
            <a:r>
              <a:rPr sz="2400" b="1" spc="-5" dirty="0">
                <a:latin typeface="Arial"/>
                <a:cs typeface="Arial"/>
              </a:rPr>
              <a:t>câștigi sau pierzi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puncte?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577850" algn="ctr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Cum </a:t>
            </a:r>
            <a:r>
              <a:rPr sz="2400" b="1" dirty="0">
                <a:latin typeface="Arial"/>
                <a:cs typeface="Arial"/>
              </a:rPr>
              <a:t>ne </a:t>
            </a:r>
            <a:r>
              <a:rPr sz="2400" b="1" spc="-5" dirty="0">
                <a:latin typeface="Arial"/>
                <a:cs typeface="Arial"/>
              </a:rPr>
              <a:t>Îmbunătățim serviciul de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mesajerie!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469900" indent="-457200">
              <a:lnSpc>
                <a:spcPts val="2875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b="1" spc="-5" dirty="0">
                <a:latin typeface="Arial"/>
                <a:cs typeface="Arial"/>
              </a:rPr>
              <a:t>Cunoaște-ți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jocul</a:t>
            </a:r>
            <a:endParaRPr sz="2400" dirty="0">
              <a:latin typeface="Arial"/>
              <a:cs typeface="Arial"/>
            </a:endParaRPr>
          </a:p>
          <a:p>
            <a:pPr marL="456565" indent="-444500">
              <a:lnSpc>
                <a:spcPts val="2865"/>
              </a:lnSpc>
              <a:buFont typeface="Arial"/>
              <a:buChar char="•"/>
              <a:tabLst>
                <a:tab pos="456565" algn="l"/>
                <a:tab pos="457200" algn="l"/>
              </a:tabLst>
            </a:pPr>
            <a:r>
              <a:rPr sz="2400" b="1" spc="-5" dirty="0">
                <a:latin typeface="Arial"/>
                <a:cs typeface="Arial"/>
              </a:rPr>
              <a:t>Cunoaște-te pe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tine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ts val="2875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b="1" spc="-5" dirty="0">
                <a:latin typeface="Arial"/>
                <a:cs typeface="Arial"/>
              </a:rPr>
              <a:t>Deține credință în sine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mare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ts val="2870"/>
              </a:lnSpc>
              <a:spcBef>
                <a:spcPts val="125"/>
              </a:spcBef>
              <a:buFont typeface="Arial"/>
              <a:buChar char="•"/>
              <a:tabLst>
                <a:tab pos="469265" algn="l"/>
                <a:tab pos="469900" algn="l"/>
                <a:tab pos="1213485" algn="l"/>
              </a:tabLst>
            </a:pPr>
            <a:r>
              <a:rPr sz="2400" b="1" spc="-5" dirty="0">
                <a:latin typeface="Arial"/>
                <a:cs typeface="Arial"/>
              </a:rPr>
              <a:t>Clarifică-ți valorile </a:t>
            </a:r>
            <a:r>
              <a:rPr sz="2400" b="1" dirty="0">
                <a:latin typeface="Arial"/>
                <a:cs typeface="Arial"/>
              </a:rPr>
              <a:t>– </a:t>
            </a:r>
            <a:r>
              <a:rPr sz="2400" b="1" spc="-5" dirty="0">
                <a:latin typeface="Arial"/>
                <a:cs typeface="Arial"/>
              </a:rPr>
              <a:t>ca </a:t>
            </a:r>
            <a:r>
              <a:rPr sz="2400" b="1" dirty="0">
                <a:latin typeface="Arial"/>
                <a:cs typeface="Arial"/>
              </a:rPr>
              <a:t>să </a:t>
            </a:r>
            <a:r>
              <a:rPr sz="2400" b="1" spc="-5" dirty="0">
                <a:latin typeface="Arial"/>
                <a:cs typeface="Arial"/>
              </a:rPr>
              <a:t>îți suporți credințele </a:t>
            </a:r>
            <a:r>
              <a:rPr sz="2400" b="1" dirty="0">
                <a:latin typeface="Arial"/>
                <a:cs typeface="Arial"/>
              </a:rPr>
              <a:t>tebuie </a:t>
            </a:r>
            <a:r>
              <a:rPr sz="2400" b="1" spc="-5" dirty="0">
                <a:latin typeface="Arial"/>
                <a:cs typeface="Arial"/>
              </a:rPr>
              <a:t>să știi ce să  suporți	(găsește-ți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vocea)</a:t>
            </a:r>
            <a:endParaRPr sz="2400" dirty="0">
              <a:latin typeface="Arial"/>
              <a:cs typeface="Arial"/>
            </a:endParaRPr>
          </a:p>
          <a:p>
            <a:pPr marL="456565" indent="-444500">
              <a:lnSpc>
                <a:spcPts val="2795"/>
              </a:lnSpc>
              <a:buFont typeface="Arial"/>
              <a:buChar char="•"/>
              <a:tabLst>
                <a:tab pos="456565" algn="l"/>
                <a:tab pos="457200" algn="l"/>
              </a:tabLst>
            </a:pPr>
            <a:r>
              <a:rPr sz="2400" b="1" spc="-5" dirty="0">
                <a:latin typeface="Arial"/>
                <a:cs typeface="Arial"/>
              </a:rPr>
              <a:t>Fii un constructor de relații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bun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ts val="2865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b="1" dirty="0">
                <a:latin typeface="Arial"/>
                <a:cs typeface="Arial"/>
              </a:rPr>
              <a:t>Fă </a:t>
            </a:r>
            <a:r>
              <a:rPr sz="2400" b="1" spc="-5" dirty="0">
                <a:latin typeface="Arial"/>
                <a:cs typeface="Arial"/>
              </a:rPr>
              <a:t>ceea ce spui că </a:t>
            </a:r>
            <a:r>
              <a:rPr sz="2400" b="1" dirty="0">
                <a:latin typeface="Arial"/>
                <a:cs typeface="Arial"/>
              </a:rPr>
              <a:t>o </a:t>
            </a:r>
            <a:r>
              <a:rPr sz="2400" b="1" spc="-5" dirty="0">
                <a:latin typeface="Arial"/>
                <a:cs typeface="Arial"/>
              </a:rPr>
              <a:t>să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faci.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ts val="2875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b="1" spc="-5" dirty="0">
                <a:latin typeface="Arial"/>
                <a:cs typeface="Arial"/>
              </a:rPr>
              <a:t>Descurcă-te cu problemele grele, </a:t>
            </a:r>
            <a:r>
              <a:rPr sz="2400" b="1" dirty="0">
                <a:latin typeface="Arial"/>
                <a:cs typeface="Arial"/>
              </a:rPr>
              <a:t>fii </a:t>
            </a:r>
            <a:r>
              <a:rPr sz="2400" b="1" spc="-5" dirty="0">
                <a:latin typeface="Arial"/>
                <a:cs typeface="Arial"/>
              </a:rPr>
              <a:t>hotărât </a:t>
            </a:r>
            <a:r>
              <a:rPr sz="2400" b="1" dirty="0">
                <a:latin typeface="Arial"/>
                <a:cs typeface="Arial"/>
              </a:rPr>
              <a:t>fără a fi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agresiv.</a:t>
            </a:r>
            <a:endParaRPr sz="2400" dirty="0">
              <a:latin typeface="Arial"/>
              <a:cs typeface="Arial"/>
            </a:endParaRPr>
          </a:p>
          <a:p>
            <a:pPr marL="12700" marR="1104900">
              <a:lnSpc>
                <a:spcPts val="2680"/>
              </a:lnSpc>
              <a:spcBef>
                <a:spcPts val="27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b="1" spc="-5" dirty="0">
                <a:latin typeface="Arial"/>
                <a:cs typeface="Arial"/>
              </a:rPr>
              <a:t>Arată integritate </a:t>
            </a:r>
            <a:r>
              <a:rPr sz="2400" b="1" dirty="0">
                <a:latin typeface="Arial"/>
                <a:cs typeface="Arial"/>
              </a:rPr>
              <a:t>tot </a:t>
            </a:r>
            <a:r>
              <a:rPr sz="2400" b="1" spc="-5" dirty="0">
                <a:latin typeface="Arial"/>
                <a:cs typeface="Arial"/>
              </a:rPr>
              <a:t>timpul </a:t>
            </a:r>
            <a:r>
              <a:rPr sz="2400" b="1" dirty="0">
                <a:latin typeface="Arial"/>
                <a:cs typeface="Arial"/>
              </a:rPr>
              <a:t>– </a:t>
            </a:r>
            <a:r>
              <a:rPr sz="2400" b="1" spc="-5" dirty="0">
                <a:latin typeface="Arial"/>
                <a:cs typeface="Arial"/>
              </a:rPr>
              <a:t>acesta este pașaportul </a:t>
            </a:r>
            <a:r>
              <a:rPr sz="2400" b="1" dirty="0">
                <a:latin typeface="Arial"/>
                <a:cs typeface="Arial"/>
              </a:rPr>
              <a:t>tău </a:t>
            </a:r>
            <a:r>
              <a:rPr sz="2400" b="1" spc="-5" dirty="0">
                <a:latin typeface="Arial"/>
                <a:cs typeface="Arial"/>
              </a:rPr>
              <a:t>de  antrenor.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80" y="269646"/>
            <a:ext cx="11563985" cy="916305"/>
          </a:xfrm>
          <a:prstGeom prst="rect">
            <a:avLst/>
          </a:prstGeom>
          <a:solidFill>
            <a:srgbClr val="005DAA"/>
          </a:solidFill>
        </p:spPr>
        <p:txBody>
          <a:bodyPr vert="horz" wrap="square" lIns="0" tIns="188595" rIns="0" bIns="0" rtlCol="0">
            <a:spAutoFit/>
          </a:bodyPr>
          <a:lstStyle/>
          <a:p>
            <a:pPr marR="2540" algn="ctr">
              <a:lnSpc>
                <a:spcPct val="100000"/>
              </a:lnSpc>
              <a:spcBef>
                <a:spcPts val="1485"/>
              </a:spcBef>
            </a:pPr>
            <a:r>
              <a:rPr spc="-5" dirty="0"/>
              <a:t>Conducere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2765" y="1615694"/>
            <a:ext cx="8546465" cy="4846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67839" algn="ctr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Tu </a:t>
            </a:r>
            <a:r>
              <a:rPr sz="2400" b="1" spc="-5" dirty="0">
                <a:latin typeface="Arial"/>
                <a:cs typeface="Arial"/>
              </a:rPr>
              <a:t>câștigi sau </a:t>
            </a:r>
            <a:r>
              <a:rPr sz="2400" b="1" dirty="0">
                <a:latin typeface="Arial"/>
                <a:cs typeface="Arial"/>
              </a:rPr>
              <a:t>pierzi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puncte?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Times New Roman"/>
              <a:cs typeface="Times New Roman"/>
            </a:endParaRPr>
          </a:p>
          <a:p>
            <a:pPr marL="1767205" algn="ctr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Cum </a:t>
            </a:r>
            <a:r>
              <a:rPr sz="2400" b="1" dirty="0">
                <a:latin typeface="Arial"/>
                <a:cs typeface="Arial"/>
              </a:rPr>
              <a:t>ne </a:t>
            </a:r>
            <a:r>
              <a:rPr sz="2400" b="1" spc="-5" dirty="0">
                <a:latin typeface="Arial"/>
                <a:cs typeface="Arial"/>
              </a:rPr>
              <a:t>Îmbunătățim serviciul </a:t>
            </a:r>
            <a:r>
              <a:rPr sz="2400" b="1" dirty="0">
                <a:latin typeface="Arial"/>
                <a:cs typeface="Arial"/>
              </a:rPr>
              <a:t>de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mesajerie!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100">
              <a:latin typeface="Times New Roman"/>
              <a:cs typeface="Times New Roman"/>
            </a:endParaRPr>
          </a:p>
          <a:p>
            <a:pPr marL="469900" indent="-457200">
              <a:lnSpc>
                <a:spcPts val="2875"/>
              </a:lnSpc>
              <a:spcBef>
                <a:spcPts val="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b="1" dirty="0">
                <a:latin typeface="Arial"/>
                <a:cs typeface="Arial"/>
              </a:rPr>
              <a:t>Fii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optimist!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ts val="2680"/>
              </a:lnSpc>
              <a:spcBef>
                <a:spcPts val="250"/>
              </a:spcBef>
              <a:buFont typeface="Arial"/>
              <a:buChar char="•"/>
              <a:tabLst>
                <a:tab pos="456565" algn="l"/>
                <a:tab pos="457200" algn="l"/>
              </a:tabLst>
            </a:pPr>
            <a:r>
              <a:rPr sz="2400" b="1" spc="-5" dirty="0">
                <a:latin typeface="Arial"/>
                <a:cs typeface="Arial"/>
              </a:rPr>
              <a:t>Conducerea </a:t>
            </a:r>
            <a:r>
              <a:rPr sz="2400" b="1" dirty="0">
                <a:latin typeface="Arial"/>
                <a:cs typeface="Arial"/>
              </a:rPr>
              <a:t>nu </a:t>
            </a:r>
            <a:r>
              <a:rPr sz="2400" b="1" spc="-5" dirty="0">
                <a:latin typeface="Arial"/>
                <a:cs typeface="Arial"/>
              </a:rPr>
              <a:t>este </a:t>
            </a:r>
            <a:r>
              <a:rPr sz="2400" b="1" dirty="0">
                <a:latin typeface="Arial"/>
                <a:cs typeface="Arial"/>
              </a:rPr>
              <a:t>niciodată </a:t>
            </a:r>
            <a:r>
              <a:rPr sz="2400" b="1" spc="-5" dirty="0">
                <a:latin typeface="Arial"/>
                <a:cs typeface="Arial"/>
              </a:rPr>
              <a:t>despre </a:t>
            </a:r>
            <a:r>
              <a:rPr sz="2400" b="1" dirty="0">
                <a:latin typeface="Arial"/>
                <a:cs typeface="Arial"/>
              </a:rPr>
              <a:t>tine – </a:t>
            </a:r>
            <a:r>
              <a:rPr sz="2400" b="1" spc="-5" dirty="0">
                <a:latin typeface="Arial"/>
                <a:cs typeface="Arial"/>
              </a:rPr>
              <a:t>este despre  ceilalți</a:t>
            </a:r>
            <a:endParaRPr sz="2400">
              <a:latin typeface="Arial"/>
              <a:cs typeface="Arial"/>
            </a:endParaRPr>
          </a:p>
          <a:p>
            <a:pPr marL="12700" marR="85090">
              <a:lnSpc>
                <a:spcPts val="2900"/>
              </a:lnSpc>
              <a:spcBef>
                <a:spcPts val="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b="1" spc="-5" dirty="0">
                <a:latin typeface="Arial"/>
                <a:cs typeface="Arial"/>
              </a:rPr>
              <a:t>Jucătorii vor lucra mai mult pentru antrenorii de care le  plac și nouă ne plac proporțional cu modul în care ne </a:t>
            </a:r>
            <a:r>
              <a:rPr sz="2400" b="1" dirty="0">
                <a:latin typeface="Arial"/>
                <a:cs typeface="Arial"/>
              </a:rPr>
              <a:t>fac  </a:t>
            </a:r>
            <a:r>
              <a:rPr sz="2400" b="1" spc="-5" dirty="0">
                <a:latin typeface="Arial"/>
                <a:cs typeface="Arial"/>
              </a:rPr>
              <a:t>să ne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simțim.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ts val="2765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b="1" spc="-5" dirty="0">
                <a:latin typeface="Arial"/>
                <a:cs typeface="Arial"/>
              </a:rPr>
              <a:t>Arată că îți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pasă!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ts val="2875"/>
              </a:lnSpc>
              <a:spcBef>
                <a:spcPts val="2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b="1" spc="-5" dirty="0">
                <a:latin typeface="Arial"/>
                <a:cs typeface="Arial"/>
              </a:rPr>
              <a:t>Consolidă comportamentul pe care îl vrei să se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repete.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ts val="2875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b="1" spc="-5" dirty="0">
                <a:latin typeface="Arial"/>
                <a:cs typeface="Arial"/>
              </a:rPr>
              <a:t>Construiește </a:t>
            </a:r>
            <a:r>
              <a:rPr sz="2400" b="1" dirty="0">
                <a:latin typeface="Arial"/>
                <a:cs typeface="Arial"/>
              </a:rPr>
              <a:t>o </a:t>
            </a:r>
            <a:r>
              <a:rPr sz="2400" b="1" spc="-5" dirty="0">
                <a:latin typeface="Arial"/>
                <a:cs typeface="Arial"/>
              </a:rPr>
              <a:t>perspectivă comună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viitorului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80" y="269646"/>
            <a:ext cx="11563985" cy="916305"/>
          </a:xfrm>
          <a:prstGeom prst="rect">
            <a:avLst/>
          </a:prstGeom>
          <a:solidFill>
            <a:srgbClr val="005DAA"/>
          </a:solidFill>
        </p:spPr>
        <p:txBody>
          <a:bodyPr vert="horz" wrap="square" lIns="0" tIns="188595" rIns="0" bIns="0" rtlCol="0">
            <a:spAutoFit/>
          </a:bodyPr>
          <a:lstStyle/>
          <a:p>
            <a:pPr marR="2540" algn="ctr">
              <a:lnSpc>
                <a:spcPct val="100000"/>
              </a:lnSpc>
              <a:spcBef>
                <a:spcPts val="1485"/>
              </a:spcBef>
            </a:pPr>
            <a:r>
              <a:rPr spc="-5" dirty="0"/>
              <a:t>Conducere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4100" y="1658620"/>
            <a:ext cx="8811895" cy="490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Putem </a:t>
            </a:r>
            <a:r>
              <a:rPr sz="2000" b="1" spc="-5" dirty="0">
                <a:latin typeface="Arial"/>
                <a:cs typeface="Arial"/>
              </a:rPr>
              <a:t>să ne construim credibilitatea și să învățăm să ne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îmbunătățim…..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Times New Roman"/>
              <a:cs typeface="Times New Roman"/>
            </a:endParaRPr>
          </a:p>
          <a:p>
            <a:pPr marL="814705" algn="ctr">
              <a:lnSpc>
                <a:spcPct val="100000"/>
              </a:lnSpc>
            </a:pPr>
            <a:r>
              <a:rPr sz="2000" b="1" spc="-5" dirty="0">
                <a:latin typeface="Arial"/>
                <a:cs typeface="Arial"/>
              </a:rPr>
              <a:t>Da!!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700">
              <a:latin typeface="Times New Roman"/>
              <a:cs typeface="Times New Roman"/>
            </a:endParaRPr>
          </a:p>
          <a:p>
            <a:pPr marR="167640" algn="ctr">
              <a:lnSpc>
                <a:spcPct val="100000"/>
              </a:lnSpc>
            </a:pPr>
            <a:r>
              <a:rPr sz="2000" b="1" spc="-5" dirty="0">
                <a:latin typeface="Arial"/>
                <a:cs typeface="Arial"/>
              </a:rPr>
              <a:t>Privește exemplele de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urmat</a:t>
            </a:r>
            <a:endParaRPr sz="2000">
              <a:latin typeface="Arial"/>
              <a:cs typeface="Arial"/>
            </a:endParaRPr>
          </a:p>
          <a:p>
            <a:pPr marL="4419600">
              <a:lnSpc>
                <a:spcPct val="100000"/>
              </a:lnSpc>
              <a:spcBef>
                <a:spcPts val="1200"/>
              </a:spcBef>
            </a:pPr>
            <a:r>
              <a:rPr sz="2000" b="1" spc="-5" dirty="0">
                <a:latin typeface="Arial"/>
                <a:cs typeface="Arial"/>
              </a:rPr>
              <a:t>Citește</a:t>
            </a:r>
            <a:endParaRPr sz="2000">
              <a:latin typeface="Arial"/>
              <a:cs typeface="Arial"/>
            </a:endParaRPr>
          </a:p>
          <a:p>
            <a:pPr marL="4360545" marR="3091180" indent="55880">
              <a:lnSpc>
                <a:spcPct val="152700"/>
              </a:lnSpc>
              <a:spcBef>
                <a:spcPts val="980"/>
              </a:spcBef>
            </a:pPr>
            <a:r>
              <a:rPr sz="1800" b="1" spc="-5" dirty="0">
                <a:latin typeface="Arial"/>
                <a:cs typeface="Arial"/>
              </a:rPr>
              <a:t>Reflectă  </a:t>
            </a:r>
            <a:r>
              <a:rPr sz="2000" b="1" spc="-5" dirty="0">
                <a:latin typeface="Arial"/>
                <a:cs typeface="Arial"/>
              </a:rPr>
              <a:t>Îndrumă  Stăpânește</a:t>
            </a:r>
            <a:endParaRPr sz="2000">
              <a:latin typeface="Arial"/>
              <a:cs typeface="Arial"/>
            </a:endParaRPr>
          </a:p>
          <a:p>
            <a:pPr marL="3041650" marR="1996439">
              <a:lnSpc>
                <a:spcPct val="150000"/>
              </a:lnSpc>
              <a:spcBef>
                <a:spcPts val="75"/>
              </a:spcBef>
            </a:pPr>
            <a:r>
              <a:rPr sz="2000" b="1" spc="-5" dirty="0">
                <a:latin typeface="Arial"/>
                <a:cs typeface="Arial"/>
              </a:rPr>
              <a:t>Cunoaște-ți valorile </a:t>
            </a:r>
            <a:r>
              <a:rPr sz="2000" b="1" dirty="0">
                <a:latin typeface="Arial"/>
                <a:cs typeface="Arial"/>
              </a:rPr>
              <a:t>/ </a:t>
            </a:r>
            <a:r>
              <a:rPr sz="2000" b="1" spc="-5" dirty="0">
                <a:latin typeface="Arial"/>
                <a:cs typeface="Arial"/>
              </a:rPr>
              <a:t>principiile  Construiește încredere în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sine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80" y="269646"/>
            <a:ext cx="11563985" cy="916305"/>
          </a:xfrm>
          <a:prstGeom prst="rect">
            <a:avLst/>
          </a:prstGeom>
          <a:solidFill>
            <a:srgbClr val="005DAA"/>
          </a:solidFill>
        </p:spPr>
        <p:txBody>
          <a:bodyPr vert="horz" wrap="square" lIns="0" tIns="188595" rIns="0" bIns="0" rtlCol="0">
            <a:spAutoFit/>
          </a:bodyPr>
          <a:lstStyle/>
          <a:p>
            <a:pPr marR="2540" algn="ctr">
              <a:lnSpc>
                <a:spcPct val="100000"/>
              </a:lnSpc>
              <a:spcBef>
                <a:spcPts val="1485"/>
              </a:spcBef>
            </a:pPr>
            <a:r>
              <a:rPr spc="-5" dirty="0"/>
              <a:t>Conducere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477" y="1772920"/>
            <a:ext cx="9961880" cy="398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51205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Arial"/>
                <a:cs typeface="Arial"/>
              </a:rPr>
              <a:t>Maiestrie </a:t>
            </a:r>
            <a:r>
              <a:rPr sz="2000" b="1" dirty="0">
                <a:latin typeface="Arial"/>
                <a:cs typeface="Arial"/>
              </a:rPr>
              <a:t>- </a:t>
            </a:r>
            <a:r>
              <a:rPr sz="2000" b="1" spc="-5" dirty="0">
                <a:latin typeface="Arial"/>
                <a:cs typeface="Arial"/>
              </a:rPr>
              <a:t>valorează ceea ce faci: </a:t>
            </a:r>
            <a:r>
              <a:rPr sz="2000" b="1" dirty="0">
                <a:latin typeface="Arial"/>
                <a:cs typeface="Arial"/>
              </a:rPr>
              <a:t>fiecare </a:t>
            </a:r>
            <a:r>
              <a:rPr sz="2000" b="1" spc="-5" dirty="0">
                <a:latin typeface="Arial"/>
                <a:cs typeface="Arial"/>
              </a:rPr>
              <a:t>succes construiește </a:t>
            </a:r>
            <a:r>
              <a:rPr sz="2000" b="1" dirty="0">
                <a:latin typeface="Arial"/>
                <a:cs typeface="Arial"/>
              </a:rPr>
              <a:t>o </a:t>
            </a:r>
            <a:r>
              <a:rPr sz="2000" b="1" spc="-5" dirty="0">
                <a:latin typeface="Arial"/>
                <a:cs typeface="Arial"/>
              </a:rPr>
              <a:t>credință  solidă în eficiența </a:t>
            </a:r>
            <a:r>
              <a:rPr sz="2000" b="1" dirty="0">
                <a:latin typeface="Arial"/>
                <a:cs typeface="Arial"/>
              </a:rPr>
              <a:t>de </a:t>
            </a:r>
            <a:r>
              <a:rPr sz="2000" b="1" spc="-5" dirty="0">
                <a:latin typeface="Arial"/>
                <a:cs typeface="Arial"/>
              </a:rPr>
              <a:t>sine. Acestea se adună pentru </a:t>
            </a:r>
            <a:r>
              <a:rPr sz="2000" b="1" dirty="0">
                <a:latin typeface="Arial"/>
                <a:cs typeface="Arial"/>
              </a:rPr>
              <a:t>a te </a:t>
            </a:r>
            <a:r>
              <a:rPr sz="2000" b="1" spc="-5" dirty="0">
                <a:latin typeface="Arial"/>
                <a:cs typeface="Arial"/>
              </a:rPr>
              <a:t>convinge că ai ceea  ce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trebuie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80772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Modelare - privind oameni </a:t>
            </a:r>
            <a:r>
              <a:rPr sz="2000" b="1" spc="-5" dirty="0">
                <a:latin typeface="Arial"/>
                <a:cs typeface="Arial"/>
              </a:rPr>
              <a:t>similari cu </a:t>
            </a:r>
            <a:r>
              <a:rPr sz="2000" b="1" dirty="0">
                <a:latin typeface="Arial"/>
                <a:cs typeface="Arial"/>
              </a:rPr>
              <a:t>tine </a:t>
            </a:r>
            <a:r>
              <a:rPr sz="2000" b="1" spc="-5" dirty="0">
                <a:latin typeface="Arial"/>
                <a:cs typeface="Arial"/>
              </a:rPr>
              <a:t>care au succes </a:t>
            </a:r>
            <a:r>
              <a:rPr sz="2000" b="1" dirty="0">
                <a:latin typeface="Arial"/>
                <a:cs typeface="Arial"/>
              </a:rPr>
              <a:t>prin </a:t>
            </a:r>
            <a:r>
              <a:rPr sz="2000" b="1" spc="-5" dirty="0">
                <a:latin typeface="Arial"/>
                <a:cs typeface="Arial"/>
              </a:rPr>
              <a:t>efort susținut  crește credința ca </a:t>
            </a:r>
            <a:r>
              <a:rPr sz="2000" b="1" dirty="0">
                <a:latin typeface="Arial"/>
                <a:cs typeface="Arial"/>
              </a:rPr>
              <a:t>tu să </a:t>
            </a:r>
            <a:r>
              <a:rPr sz="2000" b="1" spc="-5" dirty="0">
                <a:latin typeface="Arial"/>
                <a:cs typeface="Arial"/>
              </a:rPr>
              <a:t>stapânești abilitați și </a:t>
            </a:r>
            <a:r>
              <a:rPr sz="2000" b="1" dirty="0">
                <a:latin typeface="Arial"/>
                <a:cs typeface="Arial"/>
              </a:rPr>
              <a:t>probleme</a:t>
            </a:r>
            <a:r>
              <a:rPr sz="2000" b="1" spc="2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asemănătoare.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000" b="1" spc="-5" dirty="0">
                <a:latin typeface="Arial"/>
                <a:cs typeface="Arial"/>
              </a:rPr>
              <a:t>Îndrumare </a:t>
            </a:r>
            <a:r>
              <a:rPr sz="2000" b="1" dirty="0">
                <a:latin typeface="Arial"/>
                <a:cs typeface="Arial"/>
              </a:rPr>
              <a:t>- </a:t>
            </a:r>
            <a:r>
              <a:rPr sz="2000" b="1" spc="-5" dirty="0">
                <a:latin typeface="Arial"/>
                <a:cs typeface="Arial"/>
              </a:rPr>
              <a:t>ascultând consilieri </a:t>
            </a:r>
            <a:r>
              <a:rPr sz="2000" b="1" dirty="0">
                <a:latin typeface="Arial"/>
                <a:cs typeface="Arial"/>
              </a:rPr>
              <a:t>de </a:t>
            </a:r>
            <a:r>
              <a:rPr sz="2000" b="1" spc="-5" dirty="0">
                <a:latin typeface="Arial"/>
                <a:cs typeface="Arial"/>
              </a:rPr>
              <a:t>încredere. Cu cât ești mai convins </a:t>
            </a:r>
            <a:r>
              <a:rPr sz="2000" b="1" dirty="0">
                <a:latin typeface="Arial"/>
                <a:cs typeface="Arial"/>
              </a:rPr>
              <a:t>de </a:t>
            </a:r>
            <a:r>
              <a:rPr sz="2000" b="1" spc="-5" dirty="0">
                <a:latin typeface="Arial"/>
                <a:cs typeface="Arial"/>
              </a:rPr>
              <a:t>consilieri  </a:t>
            </a:r>
            <a:r>
              <a:rPr sz="2000" b="1" dirty="0">
                <a:latin typeface="Arial"/>
                <a:cs typeface="Arial"/>
              </a:rPr>
              <a:t>de </a:t>
            </a:r>
            <a:r>
              <a:rPr sz="2000" b="1" spc="-5" dirty="0">
                <a:latin typeface="Arial"/>
                <a:cs typeface="Arial"/>
              </a:rPr>
              <a:t>încredere că ești capabil </a:t>
            </a:r>
            <a:r>
              <a:rPr sz="2000" b="1" dirty="0">
                <a:latin typeface="Arial"/>
                <a:cs typeface="Arial"/>
              </a:rPr>
              <a:t>să </a:t>
            </a:r>
            <a:r>
              <a:rPr sz="2000" b="1" spc="-5" dirty="0">
                <a:latin typeface="Arial"/>
                <a:cs typeface="Arial"/>
              </a:rPr>
              <a:t>stapânești </a:t>
            </a:r>
            <a:r>
              <a:rPr sz="2000" b="1" dirty="0">
                <a:latin typeface="Arial"/>
                <a:cs typeface="Arial"/>
              </a:rPr>
              <a:t>provocarea </a:t>
            </a:r>
            <a:r>
              <a:rPr sz="2000" b="1" spc="-5" dirty="0">
                <a:latin typeface="Arial"/>
                <a:cs typeface="Arial"/>
              </a:rPr>
              <a:t>conducerii cu atât este mai  </a:t>
            </a:r>
            <a:r>
              <a:rPr sz="2000" b="1" dirty="0">
                <a:latin typeface="Arial"/>
                <a:cs typeface="Arial"/>
              </a:rPr>
              <a:t>probabil </a:t>
            </a:r>
            <a:r>
              <a:rPr sz="2000" b="1" spc="-5" dirty="0">
                <a:latin typeface="Arial"/>
                <a:cs typeface="Arial"/>
              </a:rPr>
              <a:t>ca </a:t>
            </a:r>
            <a:r>
              <a:rPr sz="2000" b="1" dirty="0">
                <a:latin typeface="Arial"/>
                <a:cs typeface="Arial"/>
              </a:rPr>
              <a:t>tu </a:t>
            </a:r>
            <a:r>
              <a:rPr sz="2000" b="1" spc="-5" dirty="0">
                <a:latin typeface="Arial"/>
                <a:cs typeface="Arial"/>
              </a:rPr>
              <a:t>sa îți mobilizezi eforturile </a:t>
            </a:r>
            <a:r>
              <a:rPr sz="2000" b="1" dirty="0">
                <a:latin typeface="Arial"/>
                <a:cs typeface="Arial"/>
              </a:rPr>
              <a:t>pentru a</a:t>
            </a:r>
            <a:r>
              <a:rPr sz="2000" b="1" spc="-5" dirty="0">
                <a:latin typeface="Arial"/>
                <a:cs typeface="Arial"/>
              </a:rPr>
              <a:t> reuși.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118872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Starea - </a:t>
            </a:r>
            <a:r>
              <a:rPr sz="2000" b="1" spc="-5" dirty="0">
                <a:latin typeface="Arial"/>
                <a:cs typeface="Arial"/>
              </a:rPr>
              <a:t>vine </a:t>
            </a:r>
            <a:r>
              <a:rPr sz="2000" b="1" dirty="0">
                <a:latin typeface="Arial"/>
                <a:cs typeface="Arial"/>
              </a:rPr>
              <a:t>de la </a:t>
            </a:r>
            <a:r>
              <a:rPr sz="2000" b="1" spc="-5" dirty="0">
                <a:latin typeface="Arial"/>
                <a:cs typeface="Arial"/>
              </a:rPr>
              <a:t>răspunsul experienței </a:t>
            </a:r>
            <a:r>
              <a:rPr sz="2000" b="1" dirty="0">
                <a:latin typeface="Arial"/>
                <a:cs typeface="Arial"/>
              </a:rPr>
              <a:t>tale </a:t>
            </a:r>
            <a:r>
              <a:rPr sz="2000" b="1" spc="-5" dirty="0">
                <a:latin typeface="Arial"/>
                <a:cs typeface="Arial"/>
              </a:rPr>
              <a:t>emoționale și </a:t>
            </a:r>
            <a:r>
              <a:rPr sz="2000" b="1" dirty="0">
                <a:latin typeface="Arial"/>
                <a:cs typeface="Arial"/>
              </a:rPr>
              <a:t>fizice - </a:t>
            </a:r>
            <a:r>
              <a:rPr sz="2000" b="1" spc="-5" dirty="0">
                <a:latin typeface="Arial"/>
                <a:cs typeface="Arial"/>
              </a:rPr>
              <a:t>îți </a:t>
            </a:r>
            <a:r>
              <a:rPr sz="2000" b="1" dirty="0">
                <a:latin typeface="Arial"/>
                <a:cs typeface="Arial"/>
              </a:rPr>
              <a:t>poți  </a:t>
            </a:r>
            <a:r>
              <a:rPr sz="2000" b="1" spc="-5" dirty="0">
                <a:latin typeface="Arial"/>
                <a:cs typeface="Arial"/>
              </a:rPr>
              <a:t>controla </a:t>
            </a:r>
            <a:r>
              <a:rPr sz="2000" b="1" dirty="0">
                <a:latin typeface="Arial"/>
                <a:cs typeface="Arial"/>
              </a:rPr>
              <a:t>dispoziția pentru a fi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pozitiv.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80" y="269646"/>
            <a:ext cx="11563985" cy="916305"/>
          </a:xfrm>
          <a:prstGeom prst="rect">
            <a:avLst/>
          </a:prstGeom>
          <a:solidFill>
            <a:srgbClr val="005DAA"/>
          </a:solidFill>
        </p:spPr>
        <p:txBody>
          <a:bodyPr vert="horz" wrap="square" lIns="0" tIns="188595" rIns="0" bIns="0" rtlCol="0">
            <a:spAutoFit/>
          </a:bodyPr>
          <a:lstStyle/>
          <a:p>
            <a:pPr marR="2540" algn="ctr">
              <a:lnSpc>
                <a:spcPct val="100000"/>
              </a:lnSpc>
              <a:spcBef>
                <a:spcPts val="1485"/>
              </a:spcBef>
            </a:pPr>
            <a:r>
              <a:rPr spc="-5" dirty="0"/>
              <a:t>Conducere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5832" y="2281999"/>
            <a:ext cx="8494395" cy="295275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2870"/>
              </a:lnSpc>
              <a:spcBef>
                <a:spcPts val="204"/>
              </a:spcBef>
            </a:pPr>
            <a:r>
              <a:rPr sz="2400" b="1" spc="-5" dirty="0">
                <a:latin typeface="Arial"/>
                <a:cs typeface="Arial"/>
              </a:rPr>
              <a:t>Conducătorii </a:t>
            </a:r>
            <a:r>
              <a:rPr sz="2400" b="1" dirty="0">
                <a:latin typeface="Arial"/>
                <a:cs typeface="Arial"/>
              </a:rPr>
              <a:t>nu </a:t>
            </a:r>
            <a:r>
              <a:rPr sz="2400" b="1" spc="-5" dirty="0">
                <a:latin typeface="Arial"/>
                <a:cs typeface="Arial"/>
              </a:rPr>
              <a:t>cresc automat </a:t>
            </a:r>
            <a:r>
              <a:rPr sz="2400" b="1" dirty="0">
                <a:latin typeface="Arial"/>
                <a:cs typeface="Arial"/>
              </a:rPr>
              <a:t>- pentru a </a:t>
            </a:r>
            <a:r>
              <a:rPr sz="2400" b="1" spc="-5" dirty="0">
                <a:latin typeface="Arial"/>
                <a:cs typeface="Arial"/>
              </a:rPr>
              <a:t>crește </a:t>
            </a:r>
            <a:r>
              <a:rPr sz="2400" b="1" dirty="0">
                <a:latin typeface="Arial"/>
                <a:cs typeface="Arial"/>
              </a:rPr>
              <a:t>trebuie </a:t>
            </a:r>
            <a:r>
              <a:rPr sz="2400" b="1" spc="-5" dirty="0">
                <a:latin typeface="Arial"/>
                <a:cs typeface="Arial"/>
              </a:rPr>
              <a:t>să  </a:t>
            </a:r>
            <a:r>
              <a:rPr sz="2400" b="1" dirty="0">
                <a:latin typeface="Arial"/>
                <a:cs typeface="Arial"/>
              </a:rPr>
              <a:t>fie intenționat - </a:t>
            </a:r>
            <a:r>
              <a:rPr sz="2400" b="1" spc="-5" dirty="0">
                <a:latin typeface="Arial"/>
                <a:cs typeface="Arial"/>
              </a:rPr>
              <a:t>trebuie să investești în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tine.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156210">
              <a:lnSpc>
                <a:spcPct val="100699"/>
              </a:lnSpc>
            </a:pPr>
            <a:r>
              <a:rPr sz="2400" b="1" spc="-5" dirty="0">
                <a:latin typeface="Arial"/>
                <a:cs typeface="Arial"/>
              </a:rPr>
              <a:t>Conducătorii adevărați </a:t>
            </a:r>
            <a:r>
              <a:rPr sz="2400" b="1" dirty="0">
                <a:latin typeface="Arial"/>
                <a:cs typeface="Arial"/>
              </a:rPr>
              <a:t>fac un </a:t>
            </a:r>
            <a:r>
              <a:rPr sz="2400" b="1" spc="-5" dirty="0">
                <a:latin typeface="Arial"/>
                <a:cs typeface="Arial"/>
              </a:rPr>
              <a:t>dosar cu experiențele </a:t>
            </a:r>
            <a:r>
              <a:rPr sz="2400" b="1" dirty="0">
                <a:latin typeface="Arial"/>
                <a:cs typeface="Arial"/>
              </a:rPr>
              <a:t>lor </a:t>
            </a:r>
            <a:r>
              <a:rPr sz="2400" b="1" spc="-5" dirty="0">
                <a:latin typeface="Arial"/>
                <a:cs typeface="Arial"/>
              </a:rPr>
              <a:t>și  apoi insistă asupra acestuia, gândindu-se </a:t>
            </a:r>
            <a:r>
              <a:rPr sz="2400" b="1" dirty="0">
                <a:latin typeface="Arial"/>
                <a:cs typeface="Arial"/>
              </a:rPr>
              <a:t>la</a:t>
            </a:r>
            <a:r>
              <a:rPr sz="2400" b="1" spc="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semnificație.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 marR="53340">
              <a:lnSpc>
                <a:spcPct val="100699"/>
              </a:lnSpc>
              <a:spcBef>
                <a:spcPts val="5"/>
              </a:spcBef>
            </a:pPr>
            <a:r>
              <a:rPr sz="2400" b="1" dirty="0">
                <a:latin typeface="Arial"/>
                <a:cs typeface="Arial"/>
              </a:rPr>
              <a:t>Ei </a:t>
            </a:r>
            <a:r>
              <a:rPr sz="2400" b="1" spc="-5" dirty="0">
                <a:latin typeface="Arial"/>
                <a:cs typeface="Arial"/>
              </a:rPr>
              <a:t>apoi recitesc ce este scris și reflectă asupra </a:t>
            </a:r>
            <a:r>
              <a:rPr sz="2400" b="1" dirty="0">
                <a:latin typeface="Arial"/>
                <a:cs typeface="Arial"/>
              </a:rPr>
              <a:t>lui. </a:t>
            </a:r>
            <a:r>
              <a:rPr sz="2400" b="1" spc="-5" dirty="0">
                <a:latin typeface="Arial"/>
                <a:cs typeface="Arial"/>
              </a:rPr>
              <a:t>Analiza  </a:t>
            </a:r>
            <a:r>
              <a:rPr sz="2400" b="1" dirty="0">
                <a:latin typeface="Arial"/>
                <a:cs typeface="Arial"/>
              </a:rPr>
              <a:t>transforma </a:t>
            </a:r>
            <a:r>
              <a:rPr sz="2400" b="1" spc="-5" dirty="0">
                <a:latin typeface="Arial"/>
                <a:cs typeface="Arial"/>
              </a:rPr>
              <a:t>experiența în</a:t>
            </a:r>
            <a:r>
              <a:rPr sz="2400" b="1" dirty="0">
                <a:latin typeface="Arial"/>
                <a:cs typeface="Arial"/>
              </a:rPr>
              <a:t> idee.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80" y="269646"/>
            <a:ext cx="11563985" cy="916305"/>
          </a:xfrm>
          <a:prstGeom prst="rect">
            <a:avLst/>
          </a:prstGeom>
          <a:solidFill>
            <a:srgbClr val="005DAA"/>
          </a:solidFill>
        </p:spPr>
        <p:txBody>
          <a:bodyPr vert="horz" wrap="square" lIns="0" tIns="188595" rIns="0" bIns="0" rtlCol="0">
            <a:spAutoFit/>
          </a:bodyPr>
          <a:lstStyle/>
          <a:p>
            <a:pPr marR="2540" algn="ctr">
              <a:lnSpc>
                <a:spcPct val="100000"/>
              </a:lnSpc>
              <a:spcBef>
                <a:spcPts val="1485"/>
              </a:spcBef>
            </a:pPr>
            <a:r>
              <a:rPr spc="-5" dirty="0"/>
              <a:t>Conducere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46756" y="2314575"/>
            <a:ext cx="58864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Încrederea în sine vine </a:t>
            </a:r>
            <a:r>
              <a:rPr sz="2400" b="1" dirty="0">
                <a:latin typeface="Arial"/>
                <a:cs typeface="Arial"/>
              </a:rPr>
              <a:t>de la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competență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9031" y="3961295"/>
            <a:ext cx="7631430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Pierdem </a:t>
            </a:r>
            <a:r>
              <a:rPr sz="2400" b="1" spc="-5" dirty="0">
                <a:latin typeface="Arial"/>
                <a:cs typeface="Arial"/>
              </a:rPr>
              <a:t>siguranță când </a:t>
            </a:r>
            <a:r>
              <a:rPr sz="2400" b="1" dirty="0">
                <a:latin typeface="Arial"/>
                <a:cs typeface="Arial"/>
              </a:rPr>
              <a:t>obiectivul </a:t>
            </a:r>
            <a:r>
              <a:rPr sz="2400" b="1" spc="-5" dirty="0">
                <a:latin typeface="Arial"/>
                <a:cs typeface="Arial"/>
              </a:rPr>
              <a:t>este </a:t>
            </a:r>
            <a:r>
              <a:rPr sz="2400" b="1" dirty="0">
                <a:latin typeface="Arial"/>
                <a:cs typeface="Arial"/>
              </a:rPr>
              <a:t>prea dificil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și  </a:t>
            </a:r>
            <a:r>
              <a:rPr sz="2400" b="1" dirty="0">
                <a:latin typeface="Arial"/>
                <a:cs typeface="Arial"/>
              </a:rPr>
              <a:t>devenim </a:t>
            </a:r>
            <a:r>
              <a:rPr sz="2400" b="1" spc="-5" dirty="0">
                <a:latin typeface="Arial"/>
                <a:cs typeface="Arial"/>
              </a:rPr>
              <a:t>plictisiți dacă </a:t>
            </a:r>
            <a:r>
              <a:rPr sz="2400" b="1" dirty="0">
                <a:latin typeface="Arial"/>
                <a:cs typeface="Arial"/>
              </a:rPr>
              <a:t>provocarea nu </a:t>
            </a:r>
            <a:r>
              <a:rPr sz="2400" b="1" spc="-5" dirty="0">
                <a:latin typeface="Arial"/>
                <a:cs typeface="Arial"/>
              </a:rPr>
              <a:t>ajunge </a:t>
            </a:r>
            <a:r>
              <a:rPr sz="2400" b="1" dirty="0">
                <a:latin typeface="Arial"/>
                <a:cs typeface="Arial"/>
              </a:rPr>
              <a:t>la  nivelul nostru de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talent.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80" y="269646"/>
            <a:ext cx="11563985" cy="916305"/>
          </a:xfrm>
          <a:prstGeom prst="rect">
            <a:avLst/>
          </a:prstGeom>
          <a:solidFill>
            <a:srgbClr val="005DAA"/>
          </a:solidFill>
        </p:spPr>
        <p:txBody>
          <a:bodyPr vert="horz" wrap="square" lIns="0" tIns="188595" rIns="0" bIns="0" rtlCol="0">
            <a:spAutoFit/>
          </a:bodyPr>
          <a:lstStyle/>
          <a:p>
            <a:pPr marR="2540" algn="ctr">
              <a:lnSpc>
                <a:spcPct val="100000"/>
              </a:lnSpc>
              <a:spcBef>
                <a:spcPts val="1485"/>
              </a:spcBef>
            </a:pPr>
            <a:r>
              <a:rPr spc="-5" dirty="0"/>
              <a:t>Conducere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4027" y="1415287"/>
            <a:ext cx="9461500" cy="4625975"/>
          </a:xfrm>
          <a:prstGeom prst="rect">
            <a:avLst/>
          </a:prstGeom>
        </p:spPr>
        <p:txBody>
          <a:bodyPr vert="horz" wrap="square" lIns="0" tIns="2254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75"/>
              </a:spcBef>
            </a:pPr>
            <a:r>
              <a:rPr sz="2400" b="1" dirty="0">
                <a:latin typeface="Arial"/>
                <a:cs typeface="Arial"/>
              </a:rPr>
              <a:t>Lideri</a:t>
            </a:r>
            <a:r>
              <a:rPr sz="2400" b="1" spc="-5" dirty="0">
                <a:latin typeface="Arial"/>
                <a:cs typeface="Arial"/>
              </a:rPr>
              <a:t> optimiști….</a:t>
            </a:r>
            <a:endParaRPr sz="2400">
              <a:latin typeface="Arial"/>
              <a:cs typeface="Arial"/>
            </a:endParaRPr>
          </a:p>
          <a:p>
            <a:pPr marL="20955">
              <a:lnSpc>
                <a:spcPts val="2780"/>
              </a:lnSpc>
              <a:spcBef>
                <a:spcPts val="1670"/>
              </a:spcBef>
            </a:pPr>
            <a:r>
              <a:rPr sz="2400" b="1" dirty="0">
                <a:latin typeface="Arial"/>
                <a:cs typeface="Arial"/>
              </a:rPr>
              <a:t>Persoanele de </a:t>
            </a:r>
            <a:r>
              <a:rPr sz="2400" b="1" spc="-5" dirty="0">
                <a:latin typeface="Arial"/>
                <a:cs typeface="Arial"/>
              </a:rPr>
              <a:t>succes </a:t>
            </a:r>
            <a:r>
              <a:rPr sz="2400" b="1" dirty="0">
                <a:latin typeface="Arial"/>
                <a:cs typeface="Arial"/>
              </a:rPr>
              <a:t>nu beau niciodata dintr-un pahar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pe</a:t>
            </a:r>
            <a:endParaRPr sz="2400">
              <a:latin typeface="Arial"/>
              <a:cs typeface="Arial"/>
            </a:endParaRPr>
          </a:p>
          <a:p>
            <a:pPr marL="20955">
              <a:lnSpc>
                <a:spcPts val="2780"/>
              </a:lnSpc>
            </a:pPr>
            <a:r>
              <a:rPr sz="2400" b="1" spc="-5" dirty="0">
                <a:latin typeface="Arial"/>
                <a:cs typeface="Arial"/>
              </a:rPr>
              <a:t>jumatate </a:t>
            </a:r>
            <a:r>
              <a:rPr sz="2400" b="1" dirty="0">
                <a:latin typeface="Arial"/>
                <a:cs typeface="Arial"/>
              </a:rPr>
              <a:t>gol</a:t>
            </a:r>
            <a:endParaRPr sz="2400">
              <a:latin typeface="Arial"/>
              <a:cs typeface="Arial"/>
            </a:endParaRPr>
          </a:p>
          <a:p>
            <a:pPr marL="12700" marR="5080" algn="just">
              <a:lnSpc>
                <a:spcPts val="2870"/>
              </a:lnSpc>
              <a:spcBef>
                <a:spcPts val="1525"/>
              </a:spcBef>
            </a:pPr>
            <a:r>
              <a:rPr sz="2400" b="1" dirty="0">
                <a:latin typeface="Arial"/>
                <a:cs typeface="Arial"/>
              </a:rPr>
              <a:t>Oamenii </a:t>
            </a:r>
            <a:r>
              <a:rPr sz="2400" b="1" spc="-5" dirty="0">
                <a:latin typeface="Arial"/>
                <a:cs typeface="Arial"/>
              </a:rPr>
              <a:t>care cred că </a:t>
            </a:r>
            <a:r>
              <a:rPr sz="2400" b="1" dirty="0">
                <a:latin typeface="Arial"/>
                <a:cs typeface="Arial"/>
              </a:rPr>
              <a:t>pot </a:t>
            </a:r>
            <a:r>
              <a:rPr sz="2400" b="1" spc="-5" dirty="0">
                <a:latin typeface="Arial"/>
                <a:cs typeface="Arial"/>
              </a:rPr>
              <a:t>să reușească văd oportunități </a:t>
            </a:r>
            <a:r>
              <a:rPr sz="2400" b="1" dirty="0">
                <a:latin typeface="Arial"/>
                <a:cs typeface="Arial"/>
              </a:rPr>
              <a:t>unde </a:t>
            </a:r>
            <a:r>
              <a:rPr sz="2400" b="1" spc="-5" dirty="0">
                <a:latin typeface="Arial"/>
                <a:cs typeface="Arial"/>
              </a:rPr>
              <a:t>alții  văd </a:t>
            </a:r>
            <a:r>
              <a:rPr sz="2400" b="1" dirty="0">
                <a:latin typeface="Arial"/>
                <a:cs typeface="Arial"/>
              </a:rPr>
              <a:t>pericole. </a:t>
            </a:r>
            <a:r>
              <a:rPr sz="2400" b="1" spc="-5" dirty="0">
                <a:latin typeface="Arial"/>
                <a:cs typeface="Arial"/>
              </a:rPr>
              <a:t>Nu </a:t>
            </a:r>
            <a:r>
              <a:rPr sz="2400" b="1" dirty="0">
                <a:latin typeface="Arial"/>
                <a:cs typeface="Arial"/>
              </a:rPr>
              <a:t>le </a:t>
            </a:r>
            <a:r>
              <a:rPr sz="2400" b="1" spc="-5" dirty="0">
                <a:latin typeface="Arial"/>
                <a:cs typeface="Arial"/>
              </a:rPr>
              <a:t>este teamă </a:t>
            </a:r>
            <a:r>
              <a:rPr sz="2400" b="1" dirty="0">
                <a:latin typeface="Arial"/>
                <a:cs typeface="Arial"/>
              </a:rPr>
              <a:t>de </a:t>
            </a:r>
            <a:r>
              <a:rPr sz="2400" b="1" spc="-5" dirty="0">
                <a:latin typeface="Arial"/>
                <a:cs typeface="Arial"/>
              </a:rPr>
              <a:t>nesiguranță sau ambiguitate, ei  </a:t>
            </a:r>
            <a:r>
              <a:rPr sz="2400" b="1" dirty="0">
                <a:latin typeface="Arial"/>
                <a:cs typeface="Arial"/>
              </a:rPr>
              <a:t>o</a:t>
            </a:r>
            <a:r>
              <a:rPr sz="2400" b="1" spc="-5" dirty="0">
                <a:latin typeface="Arial"/>
                <a:cs typeface="Arial"/>
              </a:rPr>
              <a:t> accepta.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292100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Ei </a:t>
            </a:r>
            <a:r>
              <a:rPr sz="2400" b="1" spc="-5" dirty="0">
                <a:latin typeface="Arial"/>
                <a:cs typeface="Arial"/>
              </a:rPr>
              <a:t>vor </a:t>
            </a:r>
            <a:r>
              <a:rPr sz="2400" b="1" dirty="0">
                <a:latin typeface="Arial"/>
                <a:cs typeface="Arial"/>
              </a:rPr>
              <a:t>să </a:t>
            </a:r>
            <a:r>
              <a:rPr sz="2400" b="1" spc="-5" dirty="0">
                <a:latin typeface="Arial"/>
                <a:cs typeface="Arial"/>
              </a:rPr>
              <a:t>își asume riscuri mai mari și să primească mai mult în  schimb.La alegere, </a:t>
            </a:r>
            <a:r>
              <a:rPr sz="2400" b="1" dirty="0">
                <a:latin typeface="Arial"/>
                <a:cs typeface="Arial"/>
              </a:rPr>
              <a:t>pariez </a:t>
            </a:r>
            <a:r>
              <a:rPr sz="2400" b="1" spc="-5" dirty="0">
                <a:latin typeface="Arial"/>
                <a:cs typeface="Arial"/>
              </a:rPr>
              <a:t>mereu </a:t>
            </a:r>
            <a:r>
              <a:rPr sz="2400" b="1" dirty="0">
                <a:latin typeface="Arial"/>
                <a:cs typeface="Arial"/>
              </a:rPr>
              <a:t>pe </a:t>
            </a:r>
            <a:r>
              <a:rPr sz="2400" b="1" spc="-5" dirty="0">
                <a:latin typeface="Arial"/>
                <a:cs typeface="Arial"/>
              </a:rPr>
              <a:t>ei înșiși. </a:t>
            </a:r>
            <a:r>
              <a:rPr sz="2400" b="1" dirty="0">
                <a:latin typeface="Arial"/>
                <a:cs typeface="Arial"/>
              </a:rPr>
              <a:t>Ei </a:t>
            </a:r>
            <a:r>
              <a:rPr sz="2400" b="1" spc="-5" dirty="0">
                <a:latin typeface="Arial"/>
                <a:cs typeface="Arial"/>
              </a:rPr>
              <a:t>văd succes  </a:t>
            </a:r>
            <a:r>
              <a:rPr sz="2400" b="1" dirty="0">
                <a:latin typeface="Arial"/>
                <a:cs typeface="Arial"/>
              </a:rPr>
              <a:t>pentru </a:t>
            </a:r>
            <a:r>
              <a:rPr sz="2400" b="1" spc="-5" dirty="0">
                <a:latin typeface="Arial"/>
                <a:cs typeface="Arial"/>
              </a:rPr>
              <a:t>ei înșiși și </a:t>
            </a:r>
            <a:r>
              <a:rPr sz="2400" b="1" dirty="0">
                <a:latin typeface="Arial"/>
                <a:cs typeface="Arial"/>
              </a:rPr>
              <a:t>pentru </a:t>
            </a:r>
            <a:r>
              <a:rPr sz="2400" b="1" spc="-5" dirty="0">
                <a:latin typeface="Arial"/>
                <a:cs typeface="Arial"/>
              </a:rPr>
              <a:t>alții ca </a:t>
            </a:r>
            <a:r>
              <a:rPr sz="2400" b="1" dirty="0">
                <a:latin typeface="Arial"/>
                <a:cs typeface="Arial"/>
              </a:rPr>
              <a:t>un </a:t>
            </a:r>
            <a:r>
              <a:rPr sz="2400" b="1" spc="-5" dirty="0">
                <a:latin typeface="Arial"/>
                <a:cs typeface="Arial"/>
              </a:rPr>
              <a:t>rol </a:t>
            </a:r>
            <a:r>
              <a:rPr sz="2400" b="1" dirty="0">
                <a:latin typeface="Arial"/>
                <a:cs typeface="Arial"/>
              </a:rPr>
              <a:t>a </a:t>
            </a:r>
            <a:r>
              <a:rPr sz="2400" b="1" spc="-5" dirty="0">
                <a:latin typeface="Arial"/>
                <a:cs typeface="Arial"/>
              </a:rPr>
              <a:t>motivației și abilității  </a:t>
            </a:r>
            <a:r>
              <a:rPr sz="2400" b="1" dirty="0">
                <a:latin typeface="Arial"/>
                <a:cs typeface="Arial"/>
              </a:rPr>
              <a:t>oamenilor nu a norocului, </a:t>
            </a:r>
            <a:r>
              <a:rPr sz="2400" b="1" spc="-5" dirty="0">
                <a:latin typeface="Arial"/>
                <a:cs typeface="Arial"/>
              </a:rPr>
              <a:t>șansei sau </a:t>
            </a:r>
            <a:r>
              <a:rPr sz="2400" b="1" dirty="0">
                <a:latin typeface="Arial"/>
                <a:cs typeface="Arial"/>
              </a:rPr>
              <a:t>factorilor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extremi.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80" y="269646"/>
            <a:ext cx="11563985" cy="916305"/>
          </a:xfrm>
          <a:prstGeom prst="rect">
            <a:avLst/>
          </a:prstGeom>
          <a:solidFill>
            <a:srgbClr val="005DAA"/>
          </a:solidFill>
        </p:spPr>
        <p:txBody>
          <a:bodyPr vert="horz" wrap="square" lIns="0" tIns="188595" rIns="0" bIns="0" rtlCol="0">
            <a:spAutoFit/>
          </a:bodyPr>
          <a:lstStyle/>
          <a:p>
            <a:pPr marR="2540" algn="ctr">
              <a:lnSpc>
                <a:spcPct val="100000"/>
              </a:lnSpc>
              <a:spcBef>
                <a:spcPts val="1485"/>
              </a:spcBef>
            </a:pPr>
            <a:r>
              <a:rPr spc="-5" dirty="0"/>
              <a:t>Conducere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6890" y="1833918"/>
            <a:ext cx="9493885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Este pustiu </a:t>
            </a:r>
            <a:r>
              <a:rPr sz="2400" b="1" spc="-5" dirty="0">
                <a:latin typeface="Arial"/>
                <a:cs typeface="Arial"/>
              </a:rPr>
              <a:t>În vârf </a:t>
            </a:r>
            <a:r>
              <a:rPr sz="2400" b="1" dirty="0">
                <a:latin typeface="Arial"/>
                <a:cs typeface="Arial"/>
              </a:rPr>
              <a:t>- </a:t>
            </a:r>
            <a:r>
              <a:rPr sz="2400" b="1" spc="-5" dirty="0">
                <a:latin typeface="Arial"/>
                <a:cs typeface="Arial"/>
              </a:rPr>
              <a:t>sunt multe situații </a:t>
            </a:r>
            <a:r>
              <a:rPr sz="2400" b="1" dirty="0">
                <a:latin typeface="Arial"/>
                <a:cs typeface="Arial"/>
              </a:rPr>
              <a:t>unde nu </a:t>
            </a:r>
            <a:r>
              <a:rPr sz="2400" b="1" spc="-5" dirty="0">
                <a:latin typeface="Arial"/>
                <a:cs typeface="Arial"/>
              </a:rPr>
              <a:t>mai este cineva </a:t>
            </a:r>
            <a:r>
              <a:rPr sz="2400" b="1" dirty="0">
                <a:latin typeface="Arial"/>
                <a:cs typeface="Arial"/>
              </a:rPr>
              <a:t>la  </a:t>
            </a:r>
            <a:r>
              <a:rPr sz="2400" b="1" spc="-5" dirty="0">
                <a:latin typeface="Arial"/>
                <a:cs typeface="Arial"/>
              </a:rPr>
              <a:t>care </a:t>
            </a:r>
            <a:r>
              <a:rPr sz="2400" b="1" dirty="0">
                <a:latin typeface="Arial"/>
                <a:cs typeface="Arial"/>
              </a:rPr>
              <a:t>să </a:t>
            </a:r>
            <a:r>
              <a:rPr sz="2400" b="1" spc="-5" dirty="0">
                <a:latin typeface="Arial"/>
                <a:cs typeface="Arial"/>
              </a:rPr>
              <a:t>apelezi înafară </a:t>
            </a:r>
            <a:r>
              <a:rPr sz="2400" b="1" dirty="0">
                <a:latin typeface="Arial"/>
                <a:cs typeface="Arial"/>
              </a:rPr>
              <a:t>de tine. </a:t>
            </a:r>
            <a:r>
              <a:rPr sz="2400" b="1" spc="-5" dirty="0">
                <a:latin typeface="Arial"/>
                <a:cs typeface="Arial"/>
              </a:rPr>
              <a:t>în </a:t>
            </a:r>
            <a:r>
              <a:rPr sz="2400" b="1" dirty="0">
                <a:latin typeface="Arial"/>
                <a:cs typeface="Arial"/>
              </a:rPr>
              <a:t>timpurile </a:t>
            </a:r>
            <a:r>
              <a:rPr sz="2400" b="1" spc="-5" dirty="0">
                <a:latin typeface="Arial"/>
                <a:cs typeface="Arial"/>
              </a:rPr>
              <a:t>acestea </a:t>
            </a:r>
            <a:r>
              <a:rPr sz="2400" b="1" dirty="0">
                <a:latin typeface="Arial"/>
                <a:cs typeface="Arial"/>
              </a:rPr>
              <a:t>trebuie să </a:t>
            </a:r>
            <a:r>
              <a:rPr sz="2400" b="1" spc="-5" dirty="0">
                <a:latin typeface="Arial"/>
                <a:cs typeface="Arial"/>
              </a:rPr>
              <a:t>ai  încredere în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tine.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 marR="969010">
              <a:lnSpc>
                <a:spcPts val="2870"/>
              </a:lnSpc>
            </a:pPr>
            <a:r>
              <a:rPr sz="2400" b="1" spc="-5" dirty="0">
                <a:latin typeface="Arial"/>
                <a:cs typeface="Arial"/>
              </a:rPr>
              <a:t>Ca </a:t>
            </a:r>
            <a:r>
              <a:rPr sz="2400" b="1" dirty="0">
                <a:latin typeface="Arial"/>
                <a:cs typeface="Arial"/>
              </a:rPr>
              <a:t>un lider nu </a:t>
            </a:r>
            <a:r>
              <a:rPr sz="2400" b="1" spc="-5" dirty="0">
                <a:latin typeface="Arial"/>
                <a:cs typeface="Arial"/>
              </a:rPr>
              <a:t>îți mai </a:t>
            </a:r>
            <a:r>
              <a:rPr sz="2400" b="1" dirty="0">
                <a:latin typeface="Arial"/>
                <a:cs typeface="Arial"/>
              </a:rPr>
              <a:t>trebuie </a:t>
            </a:r>
            <a:r>
              <a:rPr sz="2400" b="1" spc="-5" dirty="0">
                <a:latin typeface="Arial"/>
                <a:cs typeface="Arial"/>
              </a:rPr>
              <a:t>aprobarea sau acceptarea  celorlatora </a:t>
            </a:r>
            <a:r>
              <a:rPr sz="2400" b="1" dirty="0">
                <a:latin typeface="Arial"/>
                <a:cs typeface="Arial"/>
              </a:rPr>
              <a:t>trebuie să te </a:t>
            </a:r>
            <a:r>
              <a:rPr sz="2400" b="1" spc="-5" dirty="0">
                <a:latin typeface="Arial"/>
                <a:cs typeface="Arial"/>
              </a:rPr>
              <a:t>accepți </a:t>
            </a:r>
            <a:r>
              <a:rPr sz="2400" b="1" dirty="0">
                <a:latin typeface="Arial"/>
                <a:cs typeface="Arial"/>
              </a:rPr>
              <a:t>pe tine </a:t>
            </a:r>
            <a:r>
              <a:rPr sz="2400" b="1" spc="-5" dirty="0">
                <a:latin typeface="Arial"/>
                <a:cs typeface="Arial"/>
              </a:rPr>
              <a:t>și rolul tău ca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lider.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325120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Trebuie </a:t>
            </a:r>
            <a:r>
              <a:rPr sz="2400" b="1" spc="-5" dirty="0">
                <a:latin typeface="Arial"/>
                <a:cs typeface="Arial"/>
              </a:rPr>
              <a:t>să </a:t>
            </a:r>
            <a:r>
              <a:rPr sz="2400" b="1" dirty="0">
                <a:latin typeface="Arial"/>
                <a:cs typeface="Arial"/>
              </a:rPr>
              <a:t>iei </a:t>
            </a:r>
            <a:r>
              <a:rPr sz="2400" b="1" spc="-5" dirty="0">
                <a:latin typeface="Arial"/>
                <a:cs typeface="Arial"/>
              </a:rPr>
              <a:t>responsabilitate în mod vizibil </a:t>
            </a:r>
            <a:r>
              <a:rPr sz="2400" b="1" dirty="0">
                <a:latin typeface="Arial"/>
                <a:cs typeface="Arial"/>
              </a:rPr>
              <a:t>pentru </a:t>
            </a:r>
            <a:r>
              <a:rPr sz="2400" b="1" spc="-5" dirty="0">
                <a:latin typeface="Arial"/>
                <a:cs typeface="Arial"/>
              </a:rPr>
              <a:t>viziunea </a:t>
            </a:r>
            <a:r>
              <a:rPr sz="2400" b="1" dirty="0">
                <a:latin typeface="Arial"/>
                <a:cs typeface="Arial"/>
              </a:rPr>
              <a:t>pe  </a:t>
            </a:r>
            <a:r>
              <a:rPr sz="2400" b="1" spc="-5" dirty="0">
                <a:latin typeface="Arial"/>
                <a:cs typeface="Arial"/>
              </a:rPr>
              <a:t>care </a:t>
            </a:r>
            <a:r>
              <a:rPr sz="2400" b="1" dirty="0">
                <a:latin typeface="Arial"/>
                <a:cs typeface="Arial"/>
              </a:rPr>
              <a:t>o </a:t>
            </a:r>
            <a:r>
              <a:rPr sz="2400" b="1" spc="-5" dirty="0">
                <a:latin typeface="Arial"/>
                <a:cs typeface="Arial"/>
              </a:rPr>
              <a:t>comunici, </a:t>
            </a:r>
            <a:r>
              <a:rPr sz="2400" b="1" dirty="0">
                <a:latin typeface="Arial"/>
                <a:cs typeface="Arial"/>
              </a:rPr>
              <a:t>a fi </a:t>
            </a:r>
            <a:r>
              <a:rPr sz="2400" b="1" spc="-5" dirty="0">
                <a:latin typeface="Arial"/>
                <a:cs typeface="Arial"/>
              </a:rPr>
              <a:t>clar </a:t>
            </a:r>
            <a:r>
              <a:rPr sz="2400" b="1" dirty="0">
                <a:latin typeface="Arial"/>
                <a:cs typeface="Arial"/>
              </a:rPr>
              <a:t>unde te </a:t>
            </a:r>
            <a:r>
              <a:rPr sz="2400" b="1" spc="-5" dirty="0">
                <a:latin typeface="Arial"/>
                <a:cs typeface="Arial"/>
              </a:rPr>
              <a:t>îndrepți și </a:t>
            </a:r>
            <a:r>
              <a:rPr sz="2400" b="1" dirty="0">
                <a:latin typeface="Arial"/>
                <a:cs typeface="Arial"/>
              </a:rPr>
              <a:t>de </a:t>
            </a:r>
            <a:r>
              <a:rPr sz="2400" b="1" spc="-5" dirty="0">
                <a:latin typeface="Arial"/>
                <a:cs typeface="Arial"/>
              </a:rPr>
              <a:t>ce. </a:t>
            </a:r>
            <a:r>
              <a:rPr sz="2400" b="1" dirty="0">
                <a:latin typeface="Arial"/>
                <a:cs typeface="Arial"/>
              </a:rPr>
              <a:t>Lipsa de  </a:t>
            </a:r>
            <a:r>
              <a:rPr sz="2400" b="1" spc="-5" dirty="0">
                <a:latin typeface="Arial"/>
                <a:cs typeface="Arial"/>
              </a:rPr>
              <a:t>claritate </a:t>
            </a:r>
            <a:r>
              <a:rPr sz="2400" b="1" dirty="0">
                <a:latin typeface="Arial"/>
                <a:cs typeface="Arial"/>
              </a:rPr>
              <a:t>despre </a:t>
            </a:r>
            <a:r>
              <a:rPr sz="2400" b="1" spc="-5" dirty="0">
                <a:latin typeface="Arial"/>
                <a:cs typeface="Arial"/>
              </a:rPr>
              <a:t>rezultate și </a:t>
            </a:r>
            <a:r>
              <a:rPr sz="2400" b="1" dirty="0">
                <a:latin typeface="Arial"/>
                <a:cs typeface="Arial"/>
              </a:rPr>
              <a:t>despre </a:t>
            </a:r>
            <a:r>
              <a:rPr sz="2400" b="1" spc="-5" dirty="0">
                <a:latin typeface="Arial"/>
                <a:cs typeface="Arial"/>
              </a:rPr>
              <a:t>cum arată scopul </a:t>
            </a:r>
            <a:r>
              <a:rPr sz="2400" b="1" dirty="0">
                <a:latin typeface="Arial"/>
                <a:cs typeface="Arial"/>
              </a:rPr>
              <a:t>final  </a:t>
            </a:r>
            <a:r>
              <a:rPr sz="2400" b="1" spc="-5" dirty="0">
                <a:latin typeface="Arial"/>
                <a:cs typeface="Arial"/>
              </a:rPr>
              <a:t>crează nesiguranță în </a:t>
            </a:r>
            <a:r>
              <a:rPr sz="2400" b="1" dirty="0">
                <a:latin typeface="Arial"/>
                <a:cs typeface="Arial"/>
              </a:rPr>
              <a:t>oamenii </a:t>
            </a:r>
            <a:r>
              <a:rPr sz="2400" b="1" spc="-5" dirty="0">
                <a:latin typeface="Arial"/>
                <a:cs typeface="Arial"/>
              </a:rPr>
              <a:t>tăi. În schimb </a:t>
            </a:r>
            <a:r>
              <a:rPr sz="2400" b="1" dirty="0">
                <a:latin typeface="Arial"/>
                <a:cs typeface="Arial"/>
              </a:rPr>
              <a:t>o </a:t>
            </a:r>
            <a:r>
              <a:rPr sz="2400" b="1" spc="-5" dirty="0">
                <a:latin typeface="Arial"/>
                <a:cs typeface="Arial"/>
              </a:rPr>
              <a:t>viziune clară și  convingătoare </a:t>
            </a:r>
            <a:r>
              <a:rPr sz="2400" b="1" dirty="0">
                <a:latin typeface="Arial"/>
                <a:cs typeface="Arial"/>
              </a:rPr>
              <a:t>le </a:t>
            </a:r>
            <a:r>
              <a:rPr sz="2400" b="1" spc="-5" dirty="0">
                <a:latin typeface="Arial"/>
                <a:cs typeface="Arial"/>
              </a:rPr>
              <a:t>oferă convingerea </a:t>
            </a:r>
            <a:r>
              <a:rPr sz="2400" b="1" dirty="0">
                <a:latin typeface="Arial"/>
                <a:cs typeface="Arial"/>
              </a:rPr>
              <a:t>de </a:t>
            </a:r>
            <a:r>
              <a:rPr sz="2400" b="1" spc="-5" dirty="0">
                <a:latin typeface="Arial"/>
                <a:cs typeface="Arial"/>
              </a:rPr>
              <a:t>care au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nevoie.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80" y="269646"/>
            <a:ext cx="11563985" cy="916305"/>
          </a:xfrm>
          <a:prstGeom prst="rect">
            <a:avLst/>
          </a:prstGeom>
          <a:solidFill>
            <a:srgbClr val="005DAA"/>
          </a:solidFill>
        </p:spPr>
        <p:txBody>
          <a:bodyPr vert="horz" wrap="square" lIns="0" tIns="186690" rIns="0" bIns="0" rtlCol="0">
            <a:spAutoFit/>
          </a:bodyPr>
          <a:lstStyle/>
          <a:p>
            <a:pPr marR="50165" algn="ctr">
              <a:lnSpc>
                <a:spcPct val="100000"/>
              </a:lnSpc>
              <a:spcBef>
                <a:spcPts val="1470"/>
              </a:spcBef>
            </a:pPr>
            <a:r>
              <a:rPr spc="-5" dirty="0"/>
              <a:t>Conducere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0948" y="1700606"/>
            <a:ext cx="7435850" cy="4947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13055" indent="635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Arial"/>
                <a:cs typeface="Arial"/>
              </a:rPr>
              <a:t>Înainte să </a:t>
            </a:r>
            <a:r>
              <a:rPr sz="2000" b="1" dirty="0">
                <a:latin typeface="Arial"/>
                <a:cs typeface="Arial"/>
              </a:rPr>
              <a:t>fii </a:t>
            </a:r>
            <a:r>
              <a:rPr sz="2000" b="1" spc="-5" dirty="0">
                <a:latin typeface="Arial"/>
                <a:cs typeface="Arial"/>
              </a:rPr>
              <a:t>lider, succesul este </a:t>
            </a:r>
            <a:r>
              <a:rPr sz="2000" b="1" dirty="0">
                <a:latin typeface="Arial"/>
                <a:cs typeface="Arial"/>
              </a:rPr>
              <a:t>totul despre a te </a:t>
            </a:r>
            <a:r>
              <a:rPr sz="2000" b="1" spc="-5" dirty="0">
                <a:latin typeface="Arial"/>
                <a:cs typeface="Arial"/>
              </a:rPr>
              <a:t>crește </a:t>
            </a:r>
            <a:r>
              <a:rPr sz="2000" b="1" dirty="0">
                <a:latin typeface="Arial"/>
                <a:cs typeface="Arial"/>
              </a:rPr>
              <a:t>pe  </a:t>
            </a:r>
            <a:r>
              <a:rPr sz="2000" b="1" spc="-5" dirty="0">
                <a:latin typeface="Arial"/>
                <a:cs typeface="Arial"/>
              </a:rPr>
              <a:t>tine. Când </a:t>
            </a:r>
            <a:r>
              <a:rPr sz="2000" b="1" dirty="0">
                <a:latin typeface="Arial"/>
                <a:cs typeface="Arial"/>
              </a:rPr>
              <a:t>devi lider </a:t>
            </a:r>
            <a:r>
              <a:rPr sz="2000" b="1" spc="-5" dirty="0">
                <a:latin typeface="Arial"/>
                <a:cs typeface="Arial"/>
              </a:rPr>
              <a:t>succesul este despre </a:t>
            </a:r>
            <a:r>
              <a:rPr sz="2000" b="1" dirty="0">
                <a:latin typeface="Arial"/>
                <a:cs typeface="Arial"/>
              </a:rPr>
              <a:t>a </a:t>
            </a:r>
            <a:r>
              <a:rPr sz="2000" b="1" spc="-5" dirty="0">
                <a:latin typeface="Arial"/>
                <a:cs typeface="Arial"/>
              </a:rPr>
              <a:t>îi crește </a:t>
            </a:r>
            <a:r>
              <a:rPr sz="2000" b="1" dirty="0">
                <a:latin typeface="Arial"/>
                <a:cs typeface="Arial"/>
              </a:rPr>
              <a:t>pe  </a:t>
            </a:r>
            <a:r>
              <a:rPr sz="2000" b="1" spc="-5" dirty="0">
                <a:latin typeface="Arial"/>
                <a:cs typeface="Arial"/>
              </a:rPr>
              <a:t>ceilalți.</a:t>
            </a:r>
            <a:endParaRPr sz="2000">
              <a:latin typeface="Arial"/>
              <a:cs typeface="Arial"/>
            </a:endParaRPr>
          </a:p>
          <a:p>
            <a:pPr marL="81280" marR="5080">
              <a:lnSpc>
                <a:spcPct val="100000"/>
              </a:lnSpc>
              <a:spcBef>
                <a:spcPts val="1470"/>
              </a:spcBef>
            </a:pPr>
            <a:r>
              <a:rPr sz="2000" b="1" dirty="0">
                <a:latin typeface="Arial"/>
                <a:cs typeface="Arial"/>
              </a:rPr>
              <a:t>Momentele definitorii ne </a:t>
            </a:r>
            <a:r>
              <a:rPr sz="2000" b="1" spc="-5" dirty="0">
                <a:latin typeface="Arial"/>
                <a:cs typeface="Arial"/>
              </a:rPr>
              <a:t>arată cine suntem cu adevărat </a:t>
            </a:r>
            <a:r>
              <a:rPr sz="2000" b="1" dirty="0">
                <a:latin typeface="Arial"/>
                <a:cs typeface="Arial"/>
              </a:rPr>
              <a:t>- </a:t>
            </a:r>
            <a:r>
              <a:rPr sz="2000" b="1" spc="-5" dirty="0">
                <a:latin typeface="Arial"/>
                <a:cs typeface="Arial"/>
              </a:rPr>
              <a:t>ce  este </a:t>
            </a:r>
            <a:r>
              <a:rPr sz="2000" b="1" dirty="0">
                <a:latin typeface="Arial"/>
                <a:cs typeface="Arial"/>
              </a:rPr>
              <a:t>de fapt </a:t>
            </a:r>
            <a:r>
              <a:rPr sz="2000" b="1" spc="-5" dirty="0">
                <a:latin typeface="Arial"/>
                <a:cs typeface="Arial"/>
              </a:rPr>
              <a:t>înăuntrul </a:t>
            </a:r>
            <a:r>
              <a:rPr sz="2000" b="1" dirty="0">
                <a:latin typeface="Arial"/>
                <a:cs typeface="Arial"/>
              </a:rPr>
              <a:t>nostru iese la </a:t>
            </a:r>
            <a:r>
              <a:rPr sz="2000" b="1" spc="-5" dirty="0">
                <a:latin typeface="Arial"/>
                <a:cs typeface="Arial"/>
              </a:rPr>
              <a:t>iveală </a:t>
            </a:r>
            <a:r>
              <a:rPr sz="2000" b="1" dirty="0">
                <a:latin typeface="Arial"/>
                <a:cs typeface="Arial"/>
              </a:rPr>
              <a:t>- tratat bine un  </a:t>
            </a:r>
            <a:r>
              <a:rPr sz="2000" b="1" spc="-5" dirty="0">
                <a:latin typeface="Arial"/>
                <a:cs typeface="Arial"/>
              </a:rPr>
              <a:t>moment </a:t>
            </a:r>
            <a:r>
              <a:rPr sz="2000" b="1" dirty="0">
                <a:latin typeface="Arial"/>
                <a:cs typeface="Arial"/>
              </a:rPr>
              <a:t>definitoriu poate </a:t>
            </a:r>
            <a:r>
              <a:rPr sz="2000" b="1" spc="-5" dirty="0">
                <a:latin typeface="Arial"/>
                <a:cs typeface="Arial"/>
              </a:rPr>
              <a:t>susține </a:t>
            </a:r>
            <a:r>
              <a:rPr sz="2000" b="1" dirty="0">
                <a:latin typeface="Arial"/>
                <a:cs typeface="Arial"/>
              </a:rPr>
              <a:t>o </a:t>
            </a:r>
            <a:r>
              <a:rPr sz="2000" b="1" spc="-5" dirty="0">
                <a:latin typeface="Arial"/>
                <a:cs typeface="Arial"/>
              </a:rPr>
              <a:t>relație și </a:t>
            </a:r>
            <a:r>
              <a:rPr sz="2000" b="1" dirty="0">
                <a:latin typeface="Arial"/>
                <a:cs typeface="Arial"/>
              </a:rPr>
              <a:t>poate lega lideri  </a:t>
            </a:r>
            <a:r>
              <a:rPr sz="2000" b="1" spc="-5" dirty="0">
                <a:latin typeface="Arial"/>
                <a:cs typeface="Arial"/>
              </a:rPr>
              <a:t>și susținătorii </a:t>
            </a:r>
            <a:r>
              <a:rPr sz="2000" b="1" dirty="0">
                <a:latin typeface="Arial"/>
                <a:cs typeface="Arial"/>
              </a:rPr>
              <a:t>pe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viață.</a:t>
            </a:r>
            <a:endParaRPr sz="2000">
              <a:latin typeface="Arial"/>
              <a:cs typeface="Arial"/>
            </a:endParaRPr>
          </a:p>
          <a:p>
            <a:pPr marL="81280" marR="245745">
              <a:lnSpc>
                <a:spcPct val="100000"/>
              </a:lnSpc>
              <a:spcBef>
                <a:spcPts val="1285"/>
              </a:spcBef>
            </a:pPr>
            <a:r>
              <a:rPr sz="2000" b="1" dirty="0">
                <a:latin typeface="Arial"/>
                <a:cs typeface="Arial"/>
              </a:rPr>
              <a:t>Semnele unei </a:t>
            </a:r>
            <a:r>
              <a:rPr sz="2000" b="1" spc="-5" dirty="0">
                <a:latin typeface="Arial"/>
                <a:cs typeface="Arial"/>
              </a:rPr>
              <a:t>conduceri remarcabile apar </a:t>
            </a:r>
            <a:r>
              <a:rPr sz="2000" b="1" dirty="0">
                <a:latin typeface="Arial"/>
                <a:cs typeface="Arial"/>
              </a:rPr>
              <a:t>la </a:t>
            </a:r>
            <a:r>
              <a:rPr sz="2000" b="1" spc="-5" dirty="0">
                <a:latin typeface="Arial"/>
                <a:cs typeface="Arial"/>
              </a:rPr>
              <a:t>urmăritori </a:t>
            </a:r>
            <a:r>
              <a:rPr sz="2000" b="1" dirty="0">
                <a:latin typeface="Arial"/>
                <a:cs typeface="Arial"/>
              </a:rPr>
              <a:t>-  oamenii nu o </a:t>
            </a:r>
            <a:r>
              <a:rPr sz="2000" b="1" spc="-5" dirty="0">
                <a:latin typeface="Arial"/>
                <a:cs typeface="Arial"/>
              </a:rPr>
              <a:t>sa își aducă aminte când </a:t>
            </a:r>
            <a:r>
              <a:rPr sz="2000" b="1" dirty="0">
                <a:latin typeface="Arial"/>
                <a:cs typeface="Arial"/>
              </a:rPr>
              <a:t>te </a:t>
            </a:r>
            <a:r>
              <a:rPr sz="2000" b="1" spc="-5" dirty="0">
                <a:latin typeface="Arial"/>
                <a:cs typeface="Arial"/>
              </a:rPr>
              <a:t>retragi ce ai făcut  într-o perioadă anume ce </a:t>
            </a:r>
            <a:r>
              <a:rPr sz="2000" b="1" dirty="0">
                <a:latin typeface="Arial"/>
                <a:cs typeface="Arial"/>
              </a:rPr>
              <a:t>o </a:t>
            </a:r>
            <a:r>
              <a:rPr sz="2000" b="1" spc="-5" dirty="0">
                <a:latin typeface="Arial"/>
                <a:cs typeface="Arial"/>
              </a:rPr>
              <a:t>sa rețina este câte </a:t>
            </a:r>
            <a:r>
              <a:rPr sz="2000" b="1" dirty="0">
                <a:latin typeface="Arial"/>
                <a:cs typeface="Arial"/>
              </a:rPr>
              <a:t>persoane </a:t>
            </a:r>
            <a:r>
              <a:rPr sz="2000" b="1" spc="-5" dirty="0">
                <a:latin typeface="Arial"/>
                <a:cs typeface="Arial"/>
              </a:rPr>
              <a:t>ai  dezvoltat și cum </a:t>
            </a:r>
            <a:r>
              <a:rPr sz="2000" b="1" dirty="0">
                <a:latin typeface="Arial"/>
                <a:cs typeface="Arial"/>
              </a:rPr>
              <a:t>le-ai </a:t>
            </a:r>
            <a:r>
              <a:rPr sz="2000" b="1" spc="-5" dirty="0">
                <a:latin typeface="Arial"/>
                <a:cs typeface="Arial"/>
              </a:rPr>
              <a:t>făcut </a:t>
            </a:r>
            <a:r>
              <a:rPr sz="2000" b="1" dirty="0">
                <a:latin typeface="Arial"/>
                <a:cs typeface="Arial"/>
              </a:rPr>
              <a:t>să </a:t>
            </a:r>
            <a:r>
              <a:rPr sz="2000" b="1" spc="-5" dirty="0">
                <a:latin typeface="Arial"/>
                <a:cs typeface="Arial"/>
              </a:rPr>
              <a:t>se simtă.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50">
              <a:latin typeface="Times New Roman"/>
              <a:cs typeface="Times New Roman"/>
            </a:endParaRPr>
          </a:p>
          <a:p>
            <a:pPr marL="81280" marR="175260">
              <a:lnSpc>
                <a:spcPct val="100000"/>
              </a:lnSpc>
            </a:pPr>
            <a:r>
              <a:rPr sz="2000" b="1" spc="-5" dirty="0">
                <a:latin typeface="Arial"/>
                <a:cs typeface="Arial"/>
              </a:rPr>
              <a:t>Nu îmi amintesc ce au </a:t>
            </a:r>
            <a:r>
              <a:rPr sz="2000" b="1" dirty="0">
                <a:latin typeface="Arial"/>
                <a:cs typeface="Arial"/>
              </a:rPr>
              <a:t>facut </a:t>
            </a:r>
            <a:r>
              <a:rPr sz="2000" b="1" spc="-5" dirty="0">
                <a:latin typeface="Arial"/>
                <a:cs typeface="Arial"/>
              </a:rPr>
              <a:t>și ce au spus, </a:t>
            </a:r>
            <a:r>
              <a:rPr sz="2000" b="1" dirty="0">
                <a:latin typeface="Arial"/>
                <a:cs typeface="Arial"/>
              </a:rPr>
              <a:t>dar </a:t>
            </a:r>
            <a:r>
              <a:rPr sz="2000" b="1" spc="-5" dirty="0">
                <a:latin typeface="Arial"/>
                <a:cs typeface="Arial"/>
              </a:rPr>
              <a:t>mai știu cum  m-au </a:t>
            </a:r>
            <a:r>
              <a:rPr sz="2000" b="1" dirty="0">
                <a:latin typeface="Arial"/>
                <a:cs typeface="Arial"/>
              </a:rPr>
              <a:t>facut să </a:t>
            </a:r>
            <a:r>
              <a:rPr sz="2000" b="1" spc="-5" dirty="0">
                <a:latin typeface="Arial"/>
                <a:cs typeface="Arial"/>
              </a:rPr>
              <a:t>mă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simt……..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59673" y="2646781"/>
            <a:ext cx="7341870" cy="2795637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0" marR="243204" algn="ctr">
              <a:lnSpc>
                <a:spcPts val="4250"/>
              </a:lnSpc>
              <a:spcBef>
                <a:spcPts val="300"/>
              </a:spcBef>
            </a:pPr>
            <a:r>
              <a:rPr sz="3600" b="1" spc="-5" dirty="0" err="1">
                <a:latin typeface="Arial"/>
                <a:cs typeface="Arial"/>
              </a:rPr>
              <a:t>Moștenirea</a:t>
            </a:r>
            <a:r>
              <a:rPr sz="3600" b="1" spc="-5" dirty="0">
                <a:latin typeface="Arial"/>
                <a:cs typeface="Arial"/>
              </a:rPr>
              <a:t> </a:t>
            </a:r>
            <a:r>
              <a:rPr sz="3600" b="1" dirty="0" err="1">
                <a:latin typeface="Arial"/>
                <a:cs typeface="Arial"/>
              </a:rPr>
              <a:t>unic</a:t>
            </a:r>
            <a:r>
              <a:rPr lang="ro-RO" sz="3600" b="1" dirty="0">
                <a:latin typeface="Arial"/>
                <a:cs typeface="Arial"/>
              </a:rPr>
              <a:t>ă</a:t>
            </a:r>
            <a:r>
              <a:rPr sz="3600" b="1" dirty="0">
                <a:latin typeface="Arial"/>
                <a:cs typeface="Arial"/>
              </a:rPr>
              <a:t> a liderilor</a:t>
            </a:r>
            <a:r>
              <a:rPr sz="3600" b="1" spc="-8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este  creearea </a:t>
            </a:r>
            <a:r>
              <a:rPr sz="3600" b="1" dirty="0">
                <a:latin typeface="Arial"/>
                <a:cs typeface="Arial"/>
              </a:rPr>
              <a:t>instituțiilor </a:t>
            </a:r>
            <a:r>
              <a:rPr sz="3600" b="1" spc="-5" dirty="0">
                <a:latin typeface="Arial"/>
                <a:cs typeface="Arial"/>
              </a:rPr>
              <a:t>care  </a:t>
            </a:r>
            <a:r>
              <a:rPr lang="ro-RO" sz="3600" b="1" spc="-5" dirty="0">
                <a:latin typeface="Arial"/>
                <a:cs typeface="Arial"/>
              </a:rPr>
              <a:t>rămân </a:t>
            </a:r>
            <a:r>
              <a:rPr sz="3600" b="1" spc="-5" dirty="0" err="1">
                <a:latin typeface="Arial"/>
                <a:cs typeface="Arial"/>
              </a:rPr>
              <a:t>în</a:t>
            </a:r>
            <a:r>
              <a:rPr sz="3600" b="1" spc="-1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timp....</a:t>
            </a:r>
            <a:endParaRPr sz="3600" dirty="0">
              <a:latin typeface="Arial"/>
              <a:cs typeface="Arial"/>
            </a:endParaRPr>
          </a:p>
          <a:p>
            <a:pPr marL="12700" marR="5080" indent="-125730" algn="ctr">
              <a:lnSpc>
                <a:spcPts val="4250"/>
              </a:lnSpc>
            </a:pPr>
            <a:r>
              <a:rPr sz="3600" b="1" spc="-5" dirty="0">
                <a:latin typeface="Arial"/>
                <a:cs typeface="Arial"/>
              </a:rPr>
              <a:t>Contribuția </a:t>
            </a:r>
            <a:r>
              <a:rPr sz="3600" b="1" dirty="0">
                <a:latin typeface="Arial"/>
                <a:cs typeface="Arial"/>
              </a:rPr>
              <a:t>lor </a:t>
            </a:r>
            <a:r>
              <a:rPr sz="3600" b="1" spc="-5" dirty="0">
                <a:latin typeface="Arial"/>
                <a:cs typeface="Arial"/>
              </a:rPr>
              <a:t>cea mai  semnificativa este </a:t>
            </a:r>
            <a:r>
              <a:rPr sz="3600" b="1" dirty="0">
                <a:latin typeface="Arial"/>
                <a:cs typeface="Arial"/>
              </a:rPr>
              <a:t>la </a:t>
            </a:r>
            <a:r>
              <a:rPr sz="3600" b="1" spc="-5" dirty="0">
                <a:latin typeface="Arial"/>
                <a:cs typeface="Arial"/>
              </a:rPr>
              <a:t>termen</a:t>
            </a:r>
            <a:r>
              <a:rPr sz="3600" b="1" spc="-85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lung.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3380" y="269646"/>
            <a:ext cx="11563985" cy="916305"/>
          </a:xfrm>
          <a:prstGeom prst="rect">
            <a:avLst/>
          </a:prstGeom>
          <a:solidFill>
            <a:srgbClr val="005DAA"/>
          </a:solidFill>
        </p:spPr>
        <p:txBody>
          <a:bodyPr vert="horz" wrap="square" lIns="0" tIns="169545" rIns="0" bIns="0" rtlCol="0">
            <a:spAutoFit/>
          </a:bodyPr>
          <a:lstStyle/>
          <a:p>
            <a:pPr marL="187960" algn="ctr">
              <a:lnSpc>
                <a:spcPct val="100000"/>
              </a:lnSpc>
              <a:spcBef>
                <a:spcPts val="1335"/>
              </a:spcBef>
            </a:pPr>
            <a:r>
              <a:rPr dirty="0">
                <a:latin typeface="Arial"/>
                <a:cs typeface="Arial"/>
              </a:rPr>
              <a:t>Conducere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80" y="269646"/>
            <a:ext cx="11563985" cy="916305"/>
          </a:xfrm>
          <a:prstGeom prst="rect">
            <a:avLst/>
          </a:prstGeom>
          <a:solidFill>
            <a:srgbClr val="005DAA"/>
          </a:solidFill>
        </p:spPr>
        <p:txBody>
          <a:bodyPr vert="horz" wrap="square" lIns="0" tIns="188595" rIns="0" bIns="0" rtlCol="0">
            <a:spAutoFit/>
          </a:bodyPr>
          <a:lstStyle/>
          <a:p>
            <a:pPr marR="2540" algn="ctr">
              <a:lnSpc>
                <a:spcPct val="100000"/>
              </a:lnSpc>
              <a:spcBef>
                <a:spcPts val="1485"/>
              </a:spcBef>
            </a:pPr>
            <a:r>
              <a:rPr spc="-5" dirty="0"/>
              <a:t>Conducere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0491" y="2887281"/>
            <a:ext cx="9968230" cy="1487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Pentru </a:t>
            </a:r>
            <a:r>
              <a:rPr sz="2400" b="1" dirty="0">
                <a:latin typeface="Arial"/>
                <a:cs typeface="Arial"/>
              </a:rPr>
              <a:t>a </a:t>
            </a:r>
            <a:r>
              <a:rPr sz="2400" b="1" spc="-5" dirty="0">
                <a:latin typeface="Arial"/>
                <a:cs typeface="Arial"/>
              </a:rPr>
              <a:t>măsura încrederea într-o echipă/grup și/sau </a:t>
            </a:r>
            <a:r>
              <a:rPr sz="2400" b="1" dirty="0">
                <a:latin typeface="Arial"/>
                <a:cs typeface="Arial"/>
              </a:rPr>
              <a:t>a unui</a:t>
            </a:r>
            <a:r>
              <a:rPr sz="2400" b="1" spc="7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antrenor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CREDIBILITATE+SIGURANȚĂ+INTIMITATE/Interest în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sine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94025" y="2857233"/>
            <a:ext cx="6256655" cy="1731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4675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latin typeface="Arial"/>
                <a:cs typeface="Arial"/>
              </a:rPr>
              <a:t>CARE </a:t>
            </a:r>
            <a:r>
              <a:rPr sz="2800" b="1" dirty="0">
                <a:latin typeface="Arial"/>
                <a:cs typeface="Arial"/>
              </a:rPr>
              <a:t>ESTE </a:t>
            </a:r>
            <a:r>
              <a:rPr sz="2800" b="1" spc="-10" dirty="0">
                <a:latin typeface="Arial"/>
                <a:cs typeface="Arial"/>
              </a:rPr>
              <a:t>MOȘTENIREA</a:t>
            </a:r>
            <a:r>
              <a:rPr sz="2800" b="1" spc="-5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TA......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00">
              <a:latin typeface="Times New Roman"/>
              <a:cs typeface="Times New Roman"/>
            </a:endParaRPr>
          </a:p>
          <a:p>
            <a:pPr marL="1089660" marR="525780" indent="-1077595">
              <a:lnSpc>
                <a:spcPct val="100000"/>
              </a:lnSpc>
            </a:pPr>
            <a:r>
              <a:rPr sz="2800" b="1" spc="-5" dirty="0">
                <a:latin typeface="Arial"/>
                <a:cs typeface="Arial"/>
              </a:rPr>
              <a:t>.....MOȘTENIREA </a:t>
            </a:r>
            <a:r>
              <a:rPr sz="2800" b="1" dirty="0">
                <a:latin typeface="Arial"/>
                <a:cs typeface="Arial"/>
              </a:rPr>
              <a:t>TA </a:t>
            </a:r>
            <a:r>
              <a:rPr sz="2800" b="1" spc="-5" dirty="0">
                <a:latin typeface="Arial"/>
                <a:cs typeface="Arial"/>
              </a:rPr>
              <a:t>DEPINDE DE  CREDIBILITATEA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TA!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3380" y="269646"/>
            <a:ext cx="11563985" cy="916305"/>
          </a:xfrm>
          <a:prstGeom prst="rect">
            <a:avLst/>
          </a:prstGeom>
          <a:solidFill>
            <a:srgbClr val="005DAA"/>
          </a:solidFill>
        </p:spPr>
        <p:txBody>
          <a:bodyPr vert="horz" wrap="square" lIns="0" tIns="186690" rIns="0" bIns="0" rtlCol="0">
            <a:spAutoFit/>
          </a:bodyPr>
          <a:lstStyle/>
          <a:p>
            <a:pPr marR="88265" algn="ctr">
              <a:lnSpc>
                <a:spcPct val="100000"/>
              </a:lnSpc>
              <a:spcBef>
                <a:spcPts val="1470"/>
              </a:spcBef>
            </a:pPr>
            <a:r>
              <a:rPr spc="-5" dirty="0"/>
              <a:t>Conducere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42997" y="2886811"/>
            <a:ext cx="6920230" cy="1735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224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latin typeface="Arial"/>
                <a:cs typeface="Arial"/>
              </a:rPr>
              <a:t>Credibilitatea este </a:t>
            </a:r>
            <a:r>
              <a:rPr sz="2800" b="1" dirty="0">
                <a:latin typeface="Arial"/>
                <a:cs typeface="Arial"/>
              </a:rPr>
              <a:t>fundația</a:t>
            </a:r>
            <a:r>
              <a:rPr sz="2800" b="1" spc="-2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conducerii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900">
              <a:latin typeface="Times New Roman"/>
              <a:cs typeface="Times New Roman"/>
            </a:endParaRPr>
          </a:p>
          <a:p>
            <a:pPr marL="1869439" marR="5080" indent="-1857375">
              <a:lnSpc>
                <a:spcPct val="100000"/>
              </a:lnSpc>
            </a:pPr>
            <a:r>
              <a:rPr sz="2800" b="1" dirty="0">
                <a:latin typeface="Arial"/>
                <a:cs typeface="Arial"/>
              </a:rPr>
              <a:t>Oamenii trebuie </a:t>
            </a:r>
            <a:r>
              <a:rPr sz="2800" b="1" spc="-5" dirty="0">
                <a:latin typeface="Arial"/>
                <a:cs typeface="Arial"/>
              </a:rPr>
              <a:t>să creadă în mesager</a:t>
            </a:r>
            <a:r>
              <a:rPr sz="2800" b="1" spc="-9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ca  să creadă în</a:t>
            </a:r>
            <a:r>
              <a:rPr sz="2800" b="1" spc="-2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mesaj!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3380" y="269646"/>
            <a:ext cx="11563985" cy="916305"/>
          </a:xfrm>
          <a:prstGeom prst="rect">
            <a:avLst/>
          </a:prstGeom>
          <a:solidFill>
            <a:srgbClr val="005DAA"/>
          </a:solidFill>
        </p:spPr>
        <p:txBody>
          <a:bodyPr vert="horz" wrap="square" lIns="0" tIns="188595" rIns="0" bIns="0" rtlCol="0">
            <a:spAutoFit/>
          </a:bodyPr>
          <a:lstStyle/>
          <a:p>
            <a:pPr marR="2540" algn="ctr">
              <a:lnSpc>
                <a:spcPct val="100000"/>
              </a:lnSpc>
              <a:spcBef>
                <a:spcPts val="1485"/>
              </a:spcBef>
            </a:pPr>
            <a:r>
              <a:rPr spc="-5" dirty="0"/>
              <a:t>Conducere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80" y="269646"/>
            <a:ext cx="11563985" cy="916305"/>
          </a:xfrm>
          <a:prstGeom prst="rect">
            <a:avLst/>
          </a:prstGeom>
          <a:solidFill>
            <a:srgbClr val="005DAA"/>
          </a:solidFill>
        </p:spPr>
        <p:txBody>
          <a:bodyPr vert="horz" wrap="square" lIns="0" tIns="188595" rIns="0" bIns="0" rtlCol="0">
            <a:spAutoFit/>
          </a:bodyPr>
          <a:lstStyle/>
          <a:p>
            <a:pPr marR="2540" algn="ctr">
              <a:lnSpc>
                <a:spcPct val="100000"/>
              </a:lnSpc>
              <a:spcBef>
                <a:spcPts val="1485"/>
              </a:spcBef>
            </a:pPr>
            <a:r>
              <a:rPr spc="-5" dirty="0"/>
              <a:t>Conducere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97558" y="1518704"/>
            <a:ext cx="8334375" cy="514286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590925" marR="186055" indent="-3257550">
              <a:lnSpc>
                <a:spcPts val="3329"/>
              </a:lnSpc>
              <a:spcBef>
                <a:spcPts val="235"/>
              </a:spcBef>
              <a:tabLst>
                <a:tab pos="8139430" algn="l"/>
              </a:tabLst>
            </a:pP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1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Câștigi puncte de credibilitate în</a:t>
            </a:r>
            <a:r>
              <a:rPr sz="2800" b="1" u="heavy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echipa</a:t>
            </a: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ta 	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când…</a:t>
            </a:r>
            <a:r>
              <a:rPr sz="2800" b="1" u="heavy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800">
              <a:latin typeface="Times New Roman"/>
              <a:cs typeface="Times New Roman"/>
            </a:endParaRPr>
          </a:p>
          <a:p>
            <a:pPr marL="2548890" marR="5080" indent="-2536825">
              <a:lnSpc>
                <a:spcPct val="100000"/>
              </a:lnSpc>
            </a:pPr>
            <a:r>
              <a:rPr sz="2800" b="1" spc="-5" dirty="0">
                <a:latin typeface="Arial"/>
                <a:cs typeface="Arial"/>
              </a:rPr>
              <a:t>Oamenii sunt mândri când le spun celorlaltora că  </a:t>
            </a:r>
            <a:r>
              <a:rPr sz="2800" b="1" dirty="0">
                <a:latin typeface="Arial"/>
                <a:cs typeface="Arial"/>
              </a:rPr>
              <a:t>fac </a:t>
            </a:r>
            <a:r>
              <a:rPr sz="2800" b="1" spc="-5" dirty="0">
                <a:latin typeface="Arial"/>
                <a:cs typeface="Arial"/>
              </a:rPr>
              <a:t>parte din</a:t>
            </a:r>
            <a:r>
              <a:rPr sz="2800" b="1" spc="-3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echipă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850">
              <a:latin typeface="Times New Roman"/>
              <a:cs typeface="Times New Roman"/>
            </a:endParaRPr>
          </a:p>
          <a:p>
            <a:pPr marL="2667000" marR="1816735" indent="-1342390">
              <a:lnSpc>
                <a:spcPts val="3120"/>
              </a:lnSpc>
            </a:pPr>
            <a:r>
              <a:rPr sz="2800" b="1" spc="-5" dirty="0">
                <a:latin typeface="Arial"/>
                <a:cs typeface="Arial"/>
              </a:rPr>
              <a:t>Simți un sentiment puternic</a:t>
            </a:r>
            <a:r>
              <a:rPr sz="2800" b="1" spc="-9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de  spirit de</a:t>
            </a:r>
            <a:r>
              <a:rPr sz="2800" b="1" spc="-2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echipă</a:t>
            </a:r>
            <a:endParaRPr sz="2800">
              <a:latin typeface="Arial"/>
              <a:cs typeface="Arial"/>
            </a:endParaRPr>
          </a:p>
          <a:p>
            <a:pPr marL="624205" marR="765175" algn="ctr">
              <a:lnSpc>
                <a:spcPct val="100000"/>
              </a:lnSpc>
              <a:spcBef>
                <a:spcPts val="550"/>
              </a:spcBef>
            </a:pPr>
            <a:r>
              <a:rPr sz="2800" b="1" dirty="0">
                <a:latin typeface="Arial"/>
                <a:cs typeface="Arial"/>
              </a:rPr>
              <a:t>Valorile lor personale sunt</a:t>
            </a:r>
            <a:r>
              <a:rPr sz="2800" b="1" spc="-8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consistene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cu  echipa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900">
              <a:latin typeface="Times New Roman"/>
              <a:cs typeface="Times New Roman"/>
            </a:endParaRPr>
          </a:p>
          <a:p>
            <a:pPr marR="60325" algn="ctr">
              <a:lnSpc>
                <a:spcPct val="100000"/>
              </a:lnSpc>
            </a:pPr>
            <a:r>
              <a:rPr sz="2800" b="1" dirty="0">
                <a:latin typeface="Arial"/>
                <a:cs typeface="Arial"/>
              </a:rPr>
              <a:t>Au un sentiment de</a:t>
            </a:r>
            <a:r>
              <a:rPr sz="2800" b="1" spc="-2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proprietate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80" y="269646"/>
            <a:ext cx="11563985" cy="916305"/>
          </a:xfrm>
          <a:prstGeom prst="rect">
            <a:avLst/>
          </a:prstGeom>
          <a:solidFill>
            <a:srgbClr val="005DAA"/>
          </a:solidFill>
        </p:spPr>
        <p:txBody>
          <a:bodyPr vert="horz" wrap="square" lIns="0" tIns="188595" rIns="0" bIns="0" rtlCol="0">
            <a:spAutoFit/>
          </a:bodyPr>
          <a:lstStyle/>
          <a:p>
            <a:pPr marR="2540" algn="ctr">
              <a:lnSpc>
                <a:spcPct val="100000"/>
              </a:lnSpc>
              <a:spcBef>
                <a:spcPts val="1485"/>
              </a:spcBef>
            </a:pPr>
            <a:r>
              <a:rPr spc="-5" dirty="0"/>
              <a:t>Conducere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16164" y="1725167"/>
            <a:ext cx="7936230" cy="4357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6570">
              <a:lnSpc>
                <a:spcPct val="100000"/>
              </a:lnSpc>
              <a:spcBef>
                <a:spcPts val="100"/>
              </a:spcBef>
              <a:tabLst>
                <a:tab pos="2264410" algn="l"/>
                <a:tab pos="7760334" algn="l"/>
              </a:tabLst>
            </a:pP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Pierzi puncte atunci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când….	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b="1" dirty="0">
                <a:latin typeface="Arial"/>
                <a:cs typeface="Arial"/>
              </a:rPr>
              <a:t>Ei produc doar </a:t>
            </a:r>
            <a:r>
              <a:rPr sz="2800" b="1" spc="-5" dirty="0">
                <a:latin typeface="Arial"/>
                <a:cs typeface="Arial"/>
              </a:rPr>
              <a:t>când sunt urmăriți</a:t>
            </a:r>
            <a:r>
              <a:rPr sz="2800" b="1" spc="-10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îndeaproape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900">
              <a:latin typeface="Times New Roman"/>
              <a:cs typeface="Times New Roman"/>
            </a:endParaRPr>
          </a:p>
          <a:p>
            <a:pPr marL="104775" algn="ctr">
              <a:lnSpc>
                <a:spcPct val="100000"/>
              </a:lnSpc>
            </a:pPr>
            <a:r>
              <a:rPr sz="2800" b="1" dirty="0">
                <a:latin typeface="Arial"/>
                <a:cs typeface="Arial"/>
              </a:rPr>
              <a:t>Sunt </a:t>
            </a:r>
            <a:r>
              <a:rPr sz="2800" b="1" spc="-5" dirty="0">
                <a:latin typeface="Arial"/>
                <a:cs typeface="Arial"/>
              </a:rPr>
              <a:t>motivați de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bani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00">
              <a:latin typeface="Times New Roman"/>
              <a:cs typeface="Times New Roman"/>
            </a:endParaRPr>
          </a:p>
          <a:p>
            <a:pPr marL="588010" marR="532765" algn="ctr">
              <a:lnSpc>
                <a:spcPct val="100000"/>
              </a:lnSpc>
              <a:spcBef>
                <a:spcPts val="5"/>
              </a:spcBef>
            </a:pPr>
            <a:r>
              <a:rPr sz="2800" b="1" dirty="0">
                <a:latin typeface="Arial"/>
                <a:cs typeface="Arial"/>
              </a:rPr>
              <a:t>Spun lucruri bune </a:t>
            </a:r>
            <a:r>
              <a:rPr sz="2800" b="1" spc="-5" dirty="0">
                <a:latin typeface="Arial"/>
                <a:cs typeface="Arial"/>
              </a:rPr>
              <a:t>în public dar critică</a:t>
            </a:r>
            <a:r>
              <a:rPr sz="2800" b="1" spc="-1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în  privat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200">
              <a:latin typeface="Times New Roman"/>
              <a:cs typeface="Times New Roman"/>
            </a:endParaRPr>
          </a:p>
          <a:p>
            <a:pPr marR="222250" algn="ctr">
              <a:lnSpc>
                <a:spcPct val="100000"/>
              </a:lnSpc>
            </a:pPr>
            <a:r>
              <a:rPr sz="2800" b="1" dirty="0">
                <a:latin typeface="Arial"/>
                <a:cs typeface="Arial"/>
              </a:rPr>
              <a:t>Se </a:t>
            </a:r>
            <a:r>
              <a:rPr sz="2800" b="1" spc="-5" dirty="0">
                <a:latin typeface="Arial"/>
                <a:cs typeface="Arial"/>
              </a:rPr>
              <a:t>simt </a:t>
            </a:r>
            <a:r>
              <a:rPr sz="2800" b="1" dirty="0">
                <a:latin typeface="Arial"/>
                <a:cs typeface="Arial"/>
              </a:rPr>
              <a:t>nesusținuți </a:t>
            </a:r>
            <a:r>
              <a:rPr sz="2800" b="1" spc="-5" dirty="0">
                <a:latin typeface="Arial"/>
                <a:cs typeface="Arial"/>
              </a:rPr>
              <a:t>și</a:t>
            </a:r>
            <a:r>
              <a:rPr sz="2800" b="1" spc="-3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neapreciați.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80" y="269646"/>
            <a:ext cx="11563985" cy="916305"/>
          </a:xfrm>
          <a:prstGeom prst="rect">
            <a:avLst/>
          </a:prstGeom>
          <a:solidFill>
            <a:srgbClr val="005DAA"/>
          </a:solidFill>
        </p:spPr>
        <p:txBody>
          <a:bodyPr vert="horz" wrap="square" lIns="0" tIns="188595" rIns="0" bIns="0" rtlCol="0">
            <a:spAutoFit/>
          </a:bodyPr>
          <a:lstStyle/>
          <a:p>
            <a:pPr marR="2540" algn="ctr">
              <a:lnSpc>
                <a:spcPct val="100000"/>
              </a:lnSpc>
              <a:spcBef>
                <a:spcPts val="1485"/>
              </a:spcBef>
            </a:pPr>
            <a:r>
              <a:rPr spc="-5" dirty="0"/>
              <a:t>Conducere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0120" y="1480692"/>
            <a:ext cx="7777480" cy="5147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95655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latin typeface="Arial"/>
                <a:cs typeface="Arial"/>
              </a:rPr>
              <a:t>Pierzi sau câștigi puncte de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credibilitate?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950">
              <a:latin typeface="Times New Roman"/>
              <a:cs typeface="Times New Roman"/>
            </a:endParaRPr>
          </a:p>
          <a:p>
            <a:pPr marL="12700" marR="2978785">
              <a:lnSpc>
                <a:spcPct val="200400"/>
              </a:lnSpc>
              <a:spcBef>
                <a:spcPts val="5"/>
              </a:spcBef>
            </a:pPr>
            <a:r>
              <a:rPr sz="2800" b="1" spc="-5" dirty="0">
                <a:latin typeface="Arial"/>
                <a:cs typeface="Arial"/>
              </a:rPr>
              <a:t>Câștigători de puncte……..!!  </a:t>
            </a:r>
            <a:r>
              <a:rPr sz="2800" b="1" dirty="0">
                <a:latin typeface="Arial"/>
                <a:cs typeface="Arial"/>
              </a:rPr>
              <a:t>Sinceritate</a:t>
            </a:r>
            <a:endParaRPr sz="2800">
              <a:latin typeface="Arial"/>
              <a:cs typeface="Arial"/>
            </a:endParaRPr>
          </a:p>
          <a:p>
            <a:pPr marL="12700" marR="3685540">
              <a:lnSpc>
                <a:spcPts val="6730"/>
              </a:lnSpc>
              <a:spcBef>
                <a:spcPts val="755"/>
              </a:spcBef>
            </a:pPr>
            <a:r>
              <a:rPr sz="2800" b="1" dirty="0">
                <a:latin typeface="Arial"/>
                <a:cs typeface="Arial"/>
              </a:rPr>
              <a:t>Fiind orientat </a:t>
            </a:r>
            <a:r>
              <a:rPr sz="2800" b="1" spc="-5" dirty="0">
                <a:latin typeface="Arial"/>
                <a:cs typeface="Arial"/>
              </a:rPr>
              <a:t>spre</a:t>
            </a:r>
            <a:r>
              <a:rPr sz="2800" b="1" spc="-10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viitor  </a:t>
            </a:r>
            <a:r>
              <a:rPr sz="2800" b="1" dirty="0">
                <a:latin typeface="Arial"/>
                <a:cs typeface="Arial"/>
              </a:rPr>
              <a:t>Inspirator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80"/>
              </a:spcBef>
            </a:pPr>
            <a:r>
              <a:rPr sz="2800" b="1" spc="-5" dirty="0">
                <a:latin typeface="Arial"/>
                <a:cs typeface="Arial"/>
              </a:rPr>
              <a:t>Având excelență</a:t>
            </a:r>
            <a:r>
              <a:rPr sz="2800" b="1" spc="-1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tehnică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80" y="269646"/>
            <a:ext cx="11563985" cy="916305"/>
          </a:xfrm>
          <a:prstGeom prst="rect">
            <a:avLst/>
          </a:prstGeom>
          <a:solidFill>
            <a:srgbClr val="005DAA"/>
          </a:solidFill>
        </p:spPr>
        <p:txBody>
          <a:bodyPr vert="horz" wrap="square" lIns="0" tIns="188595" rIns="0" bIns="0" rtlCol="0">
            <a:spAutoFit/>
          </a:bodyPr>
          <a:lstStyle/>
          <a:p>
            <a:pPr marR="2540" algn="ctr">
              <a:lnSpc>
                <a:spcPct val="100000"/>
              </a:lnSpc>
              <a:spcBef>
                <a:spcPts val="1485"/>
              </a:spcBef>
            </a:pPr>
            <a:r>
              <a:rPr spc="-5" dirty="0"/>
              <a:t>Conducere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32814" y="1978786"/>
            <a:ext cx="7693659" cy="3009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latin typeface="Arial"/>
                <a:cs typeface="Arial"/>
              </a:rPr>
              <a:t>Conducători</a:t>
            </a:r>
            <a:r>
              <a:rPr sz="2800" b="1" spc="-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credibili….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b="1" spc="-5" dirty="0">
                <a:latin typeface="Arial"/>
                <a:cs typeface="Arial"/>
              </a:rPr>
              <a:t>Practică ceea ce</a:t>
            </a:r>
            <a:r>
              <a:rPr sz="2800" b="1" spc="-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predică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b="1" spc="-5" dirty="0">
                <a:latin typeface="Arial"/>
                <a:cs typeface="Arial"/>
              </a:rPr>
              <a:t>Acțiunile lor sunt coerente cu cuvintele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lor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b="1" spc="-5" dirty="0">
                <a:latin typeface="Arial"/>
                <a:cs typeface="Arial"/>
              </a:rPr>
              <a:t>Țin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promiusiuni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ts val="3329"/>
              </a:lnSpc>
              <a:spcBef>
                <a:spcPts val="145"/>
              </a:spcBef>
            </a:pPr>
            <a:r>
              <a:rPr sz="2800" b="1" spc="-5" dirty="0">
                <a:latin typeface="Arial"/>
                <a:cs typeface="Arial"/>
              </a:rPr>
              <a:t>Cel mai </a:t>
            </a:r>
            <a:r>
              <a:rPr sz="2800" b="1" dirty="0">
                <a:latin typeface="Arial"/>
                <a:cs typeface="Arial"/>
              </a:rPr>
              <a:t>frecvent </a:t>
            </a:r>
            <a:r>
              <a:rPr sz="2800" b="1" spc="-5" dirty="0">
                <a:latin typeface="Arial"/>
                <a:cs typeface="Arial"/>
              </a:rPr>
              <a:t>răspuns este.. </a:t>
            </a:r>
            <a:r>
              <a:rPr sz="2800" b="1" dirty="0">
                <a:solidFill>
                  <a:srgbClr val="FF0000"/>
                </a:solidFill>
                <a:latin typeface="Arial"/>
                <a:cs typeface="Arial"/>
              </a:rPr>
              <a:t>Ei fac 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ceea ce  spun </a:t>
            </a:r>
            <a:r>
              <a:rPr sz="2800" b="1" dirty="0">
                <a:solidFill>
                  <a:srgbClr val="FF0000"/>
                </a:solidFill>
                <a:latin typeface="Arial"/>
                <a:cs typeface="Arial"/>
              </a:rPr>
              <a:t>că o 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să</a:t>
            </a:r>
            <a:r>
              <a:rPr sz="28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0000"/>
                </a:solidFill>
                <a:latin typeface="Arial"/>
                <a:cs typeface="Arial"/>
              </a:rPr>
              <a:t>facă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80" y="269646"/>
            <a:ext cx="11563985" cy="916305"/>
          </a:xfrm>
          <a:prstGeom prst="rect">
            <a:avLst/>
          </a:prstGeom>
          <a:solidFill>
            <a:srgbClr val="005DAA"/>
          </a:solidFill>
        </p:spPr>
        <p:txBody>
          <a:bodyPr vert="horz" wrap="square" lIns="0" tIns="188595" rIns="0" bIns="0" rtlCol="0">
            <a:spAutoFit/>
          </a:bodyPr>
          <a:lstStyle/>
          <a:p>
            <a:pPr marR="2540" algn="ctr">
              <a:lnSpc>
                <a:spcPct val="100000"/>
              </a:lnSpc>
              <a:spcBef>
                <a:spcPts val="1485"/>
              </a:spcBef>
            </a:pPr>
            <a:r>
              <a:rPr spc="-5" dirty="0"/>
              <a:t>Conducere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7089" y="1989899"/>
            <a:ext cx="8120380" cy="3832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latin typeface="Arial"/>
                <a:cs typeface="Arial"/>
              </a:rPr>
              <a:t>Fiecare </a:t>
            </a:r>
            <a:r>
              <a:rPr sz="2800" b="1" dirty="0">
                <a:latin typeface="Arial"/>
                <a:cs typeface="Arial"/>
              </a:rPr>
              <a:t>promisiune pe </a:t>
            </a:r>
            <a:r>
              <a:rPr sz="2800" b="1" spc="-5" dirty="0">
                <a:latin typeface="Arial"/>
                <a:cs typeface="Arial"/>
              </a:rPr>
              <a:t>care </a:t>
            </a:r>
            <a:r>
              <a:rPr sz="2800" b="1" dirty="0">
                <a:latin typeface="Arial"/>
                <a:cs typeface="Arial"/>
              </a:rPr>
              <a:t>o </a:t>
            </a:r>
            <a:r>
              <a:rPr sz="2800" b="1" spc="-5" dirty="0">
                <a:latin typeface="Arial"/>
                <a:cs typeface="Arial"/>
              </a:rPr>
              <a:t>încalci oricât de  mică și aparent neimportantă este îti slăbește in  mod constant caracterul... De fiecare dată când  nu suni înapoi sau pierzi </a:t>
            </a:r>
            <a:r>
              <a:rPr sz="2800" b="1" dirty="0">
                <a:latin typeface="Arial"/>
                <a:cs typeface="Arial"/>
              </a:rPr>
              <a:t>o </a:t>
            </a:r>
            <a:r>
              <a:rPr sz="2800" b="1" spc="-5" dirty="0">
                <a:latin typeface="Arial"/>
                <a:cs typeface="Arial"/>
              </a:rPr>
              <a:t>intâlnire la care ai  promis că vei participa încrederea îti este  deteriorată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150">
              <a:latin typeface="Times New Roman"/>
              <a:cs typeface="Times New Roman"/>
            </a:endParaRPr>
          </a:p>
          <a:p>
            <a:pPr marL="12700" marR="436245">
              <a:lnSpc>
                <a:spcPts val="3120"/>
              </a:lnSpc>
            </a:pPr>
            <a:r>
              <a:rPr sz="2800" b="1" spc="-5" dirty="0">
                <a:latin typeface="Arial"/>
                <a:cs typeface="Arial"/>
              </a:rPr>
              <a:t>De fiecare </a:t>
            </a:r>
            <a:r>
              <a:rPr sz="2800" b="1" dirty="0">
                <a:latin typeface="Arial"/>
                <a:cs typeface="Arial"/>
              </a:rPr>
              <a:t>dată </a:t>
            </a:r>
            <a:r>
              <a:rPr sz="2800" b="1" spc="-5" dirty="0">
                <a:latin typeface="Arial"/>
                <a:cs typeface="Arial"/>
              </a:rPr>
              <a:t>când eviți să </a:t>
            </a:r>
            <a:r>
              <a:rPr sz="2800" b="1" dirty="0">
                <a:latin typeface="Arial"/>
                <a:cs typeface="Arial"/>
              </a:rPr>
              <a:t>faci </a:t>
            </a:r>
            <a:r>
              <a:rPr sz="2800" b="1" spc="-5" dirty="0">
                <a:latin typeface="Arial"/>
                <a:cs typeface="Arial"/>
              </a:rPr>
              <a:t>ceva potrivit  crește obiceiul de </a:t>
            </a:r>
            <a:r>
              <a:rPr sz="2800" b="1" dirty="0">
                <a:latin typeface="Arial"/>
                <a:cs typeface="Arial"/>
              </a:rPr>
              <a:t>a face </a:t>
            </a:r>
            <a:r>
              <a:rPr sz="2800" b="1" spc="-5" dirty="0">
                <a:latin typeface="Arial"/>
                <a:cs typeface="Arial"/>
              </a:rPr>
              <a:t>ceva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greșit.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631</TotalTime>
  <Words>1078</Words>
  <Application>Microsoft Macintosh PowerPoint</Application>
  <PresentationFormat>Widescreen</PresentationFormat>
  <Paragraphs>133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Office Theme</vt:lpstr>
      <vt:lpstr>Conducerea - Clădirea credibilității tale</vt:lpstr>
      <vt:lpstr>Conducere</vt:lpstr>
      <vt:lpstr>Conducere</vt:lpstr>
      <vt:lpstr>Conducere</vt:lpstr>
      <vt:lpstr>Conducere</vt:lpstr>
      <vt:lpstr>Conducere</vt:lpstr>
      <vt:lpstr>Conducere</vt:lpstr>
      <vt:lpstr>Conducere</vt:lpstr>
      <vt:lpstr>Conducere</vt:lpstr>
      <vt:lpstr>Conducere</vt:lpstr>
      <vt:lpstr>Conducere</vt:lpstr>
      <vt:lpstr>Conducere</vt:lpstr>
      <vt:lpstr>Conducere</vt:lpstr>
      <vt:lpstr>Conducere</vt:lpstr>
      <vt:lpstr>Conducere</vt:lpstr>
      <vt:lpstr>Conducere</vt:lpstr>
      <vt:lpstr>Conducere</vt:lpstr>
      <vt:lpstr>Conducere</vt:lpstr>
      <vt:lpstr>Conducere</vt:lpstr>
      <vt:lpstr>Conducere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Conducerea - Clădirea credibilității tale</dc:title>
  <dc:creator>HP1</dc:creator>
  <cp:lastModifiedBy>Mihai Vioreanu</cp:lastModifiedBy>
  <cp:revision>1</cp:revision>
  <dcterms:created xsi:type="dcterms:W3CDTF">2020-04-10T05:57:46Z</dcterms:created>
  <dcterms:modified xsi:type="dcterms:W3CDTF">2020-04-10T18:12:51Z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2020-04-10T00:00:00Z</vt:filetime>
  </property>
</Properties>
</file>